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66" r:id="rId8"/>
    <p:sldId id="268" r:id="rId9"/>
    <p:sldId id="267" r:id="rId10"/>
    <p:sldId id="274" r:id="rId11"/>
    <p:sldId id="275" r:id="rId12"/>
    <p:sldId id="276" r:id="rId13"/>
    <p:sldId id="277" r:id="rId14"/>
    <p:sldId id="269" r:id="rId15"/>
    <p:sldId id="270" r:id="rId16"/>
    <p:sldId id="273" r:id="rId17"/>
    <p:sldId id="272" r:id="rId18"/>
    <p:sldId id="271" r:id="rId19"/>
    <p:sldId id="384" r:id="rId20"/>
    <p:sldId id="385" r:id="rId21"/>
    <p:sldId id="386" r:id="rId22"/>
    <p:sldId id="387" r:id="rId23"/>
    <p:sldId id="299" r:id="rId24"/>
    <p:sldId id="278" r:id="rId25"/>
    <p:sldId id="279" r:id="rId26"/>
    <p:sldId id="296" r:id="rId27"/>
    <p:sldId id="297" r:id="rId28"/>
    <p:sldId id="298" r:id="rId29"/>
    <p:sldId id="281" r:id="rId30"/>
    <p:sldId id="282" r:id="rId31"/>
    <p:sldId id="284" r:id="rId32"/>
    <p:sldId id="285" r:id="rId33"/>
    <p:sldId id="295" r:id="rId34"/>
    <p:sldId id="288" r:id="rId35"/>
    <p:sldId id="289" r:id="rId36"/>
    <p:sldId id="291" r:id="rId37"/>
    <p:sldId id="292" r:id="rId38"/>
    <p:sldId id="293" r:id="rId39"/>
    <p:sldId id="294" r:id="rId40"/>
    <p:sldId id="388" r:id="rId41"/>
    <p:sldId id="389" r:id="rId42"/>
    <p:sldId id="390" r:id="rId43"/>
    <p:sldId id="391" r:id="rId44"/>
    <p:sldId id="321" r:id="rId45"/>
    <p:sldId id="301" r:id="rId46"/>
    <p:sldId id="302" r:id="rId47"/>
    <p:sldId id="303" r:id="rId48"/>
    <p:sldId id="304" r:id="rId49"/>
    <p:sldId id="306" r:id="rId50"/>
    <p:sldId id="307" r:id="rId51"/>
    <p:sldId id="317" r:id="rId52"/>
    <p:sldId id="308" r:id="rId53"/>
    <p:sldId id="309" r:id="rId54"/>
    <p:sldId id="319" r:id="rId55"/>
    <p:sldId id="320" r:id="rId56"/>
    <p:sldId id="311" r:id="rId57"/>
    <p:sldId id="312" r:id="rId58"/>
    <p:sldId id="313" r:id="rId59"/>
    <p:sldId id="314" r:id="rId60"/>
    <p:sldId id="392" r:id="rId61"/>
    <p:sldId id="393" r:id="rId62"/>
    <p:sldId id="394" r:id="rId63"/>
    <p:sldId id="395" r:id="rId64"/>
    <p:sldId id="318" r:id="rId65"/>
    <p:sldId id="323" r:id="rId66"/>
    <p:sldId id="324" r:id="rId67"/>
    <p:sldId id="338" r:id="rId68"/>
    <p:sldId id="327" r:id="rId69"/>
    <p:sldId id="328" r:id="rId70"/>
    <p:sldId id="330" r:id="rId71"/>
    <p:sldId id="331" r:id="rId72"/>
    <p:sldId id="332" r:id="rId73"/>
    <p:sldId id="333" r:id="rId74"/>
    <p:sldId id="341" r:id="rId75"/>
    <p:sldId id="334" r:id="rId76"/>
    <p:sldId id="335" r:id="rId77"/>
    <p:sldId id="342" r:id="rId78"/>
    <p:sldId id="336" r:id="rId79"/>
    <p:sldId id="337" r:id="rId80"/>
    <p:sldId id="339" r:id="rId81"/>
    <p:sldId id="340" r:id="rId82"/>
    <p:sldId id="396" r:id="rId83"/>
    <p:sldId id="397" r:id="rId84"/>
    <p:sldId id="398" r:id="rId85"/>
    <p:sldId id="399" r:id="rId86"/>
    <p:sldId id="343" r:id="rId87"/>
    <p:sldId id="344" r:id="rId88"/>
    <p:sldId id="363" r:id="rId89"/>
    <p:sldId id="364" r:id="rId90"/>
    <p:sldId id="346" r:id="rId91"/>
    <p:sldId id="347" r:id="rId92"/>
    <p:sldId id="361" r:id="rId93"/>
    <p:sldId id="348" r:id="rId94"/>
    <p:sldId id="349" r:id="rId95"/>
    <p:sldId id="350" r:id="rId96"/>
    <p:sldId id="351" r:id="rId97"/>
    <p:sldId id="362" r:id="rId98"/>
    <p:sldId id="356" r:id="rId99"/>
    <p:sldId id="357" r:id="rId100"/>
    <p:sldId id="360" r:id="rId101"/>
    <p:sldId id="358" r:id="rId102"/>
    <p:sldId id="359" r:id="rId103"/>
    <p:sldId id="400" r:id="rId104"/>
    <p:sldId id="401" r:id="rId105"/>
    <p:sldId id="402" r:id="rId106"/>
    <p:sldId id="403" r:id="rId107"/>
    <p:sldId id="365" r:id="rId108"/>
    <p:sldId id="366" r:id="rId109"/>
    <p:sldId id="383" r:id="rId110"/>
    <p:sldId id="367" r:id="rId111"/>
    <p:sldId id="368" r:id="rId112"/>
    <p:sldId id="369" r:id="rId113"/>
    <p:sldId id="370" r:id="rId114"/>
    <p:sldId id="382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80" r:id="rId123"/>
    <p:sldId id="381" r:id="rId124"/>
    <p:sldId id="404" r:id="rId125"/>
    <p:sldId id="405" r:id="rId126"/>
    <p:sldId id="406" r:id="rId127"/>
    <p:sldId id="407" r:id="rId1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60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3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1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96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9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84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81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5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91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36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3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D2D1A-35BA-45F7-B2C5-37611C95BFAD}" type="datetimeFigureOut">
              <a:rPr lang="de-DE" smtClean="0"/>
              <a:t>06.01.2014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FE22-C31F-422F-A683-06813370D8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01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09.xml"/><Relationship Id="rId18" Type="http://schemas.openxmlformats.org/officeDocument/2006/relationships/slide" Target="slide90.xml"/><Relationship Id="rId26" Type="http://schemas.openxmlformats.org/officeDocument/2006/relationships/slide" Target="slide10.xml"/><Relationship Id="rId39" Type="http://schemas.openxmlformats.org/officeDocument/2006/relationships/slide" Target="slide36.xml"/><Relationship Id="rId21" Type="http://schemas.openxmlformats.org/officeDocument/2006/relationships/slide" Target="slide31.xml"/><Relationship Id="rId34" Type="http://schemas.openxmlformats.org/officeDocument/2006/relationships/slide" Target="slide56.xml"/><Relationship Id="rId42" Type="http://schemas.openxmlformats.org/officeDocument/2006/relationships/slide" Target="slide98.xml"/><Relationship Id="rId47" Type="http://schemas.openxmlformats.org/officeDocument/2006/relationships/slide" Target="slide80.xml"/><Relationship Id="rId50" Type="http://schemas.openxmlformats.org/officeDocument/2006/relationships/slide" Target="slide19.xml"/><Relationship Id="rId55" Type="http://schemas.openxmlformats.org/officeDocument/2006/relationships/slide" Target="slide124.xml"/><Relationship Id="rId7" Type="http://schemas.openxmlformats.org/officeDocument/2006/relationships/slide" Target="slide107.xml"/><Relationship Id="rId12" Type="http://schemas.openxmlformats.org/officeDocument/2006/relationships/slide" Target="slide88.xml"/><Relationship Id="rId17" Type="http://schemas.openxmlformats.org/officeDocument/2006/relationships/slide" Target="slide68.xml"/><Relationship Id="rId25" Type="http://schemas.openxmlformats.org/officeDocument/2006/relationships/slide" Target="slide114.xml"/><Relationship Id="rId33" Type="http://schemas.openxmlformats.org/officeDocument/2006/relationships/slide" Target="slide34.xml"/><Relationship Id="rId38" Type="http://schemas.openxmlformats.org/officeDocument/2006/relationships/slide" Target="slide14.xml"/><Relationship Id="rId46" Type="http://schemas.openxmlformats.org/officeDocument/2006/relationships/slide" Target="slide64.xml"/><Relationship Id="rId59" Type="http://schemas.openxmlformats.org/officeDocument/2006/relationships/slide" Target="slide105.xml"/><Relationship Id="rId2" Type="http://schemas.openxmlformats.org/officeDocument/2006/relationships/slide" Target="slide2.xml"/><Relationship Id="rId16" Type="http://schemas.openxmlformats.org/officeDocument/2006/relationships/slide" Target="slide49.xml"/><Relationship Id="rId20" Type="http://schemas.openxmlformats.org/officeDocument/2006/relationships/slide" Target="slide7.xml"/><Relationship Id="rId29" Type="http://schemas.openxmlformats.org/officeDocument/2006/relationships/slide" Target="slide72.xml"/><Relationship Id="rId41" Type="http://schemas.openxmlformats.org/officeDocument/2006/relationships/slide" Target="slide77.xml"/><Relationship Id="rId54" Type="http://schemas.openxmlformats.org/officeDocument/2006/relationships/slide" Target="slide10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6.xml"/><Relationship Id="rId11" Type="http://schemas.openxmlformats.org/officeDocument/2006/relationships/slide" Target="slide67.xml"/><Relationship Id="rId24" Type="http://schemas.openxmlformats.org/officeDocument/2006/relationships/slide" Target="slide92.xml"/><Relationship Id="rId32" Type="http://schemas.openxmlformats.org/officeDocument/2006/relationships/slide" Target="slide12.xml"/><Relationship Id="rId37" Type="http://schemas.openxmlformats.org/officeDocument/2006/relationships/slide" Target="slide119.xml"/><Relationship Id="rId40" Type="http://schemas.openxmlformats.org/officeDocument/2006/relationships/slide" Target="slide58.xml"/><Relationship Id="rId45" Type="http://schemas.openxmlformats.org/officeDocument/2006/relationships/slide" Target="slide38.xml"/><Relationship Id="rId53" Type="http://schemas.openxmlformats.org/officeDocument/2006/relationships/slide" Target="slide82.xml"/><Relationship Id="rId58" Type="http://schemas.openxmlformats.org/officeDocument/2006/relationships/slide" Target="slide84.xml"/><Relationship Id="rId5" Type="http://schemas.openxmlformats.org/officeDocument/2006/relationships/slide" Target="slide65.xml"/><Relationship Id="rId15" Type="http://schemas.openxmlformats.org/officeDocument/2006/relationships/slide" Target="slide28.xml"/><Relationship Id="rId23" Type="http://schemas.openxmlformats.org/officeDocument/2006/relationships/slide" Target="slide70.xml"/><Relationship Id="rId28" Type="http://schemas.openxmlformats.org/officeDocument/2006/relationships/slide" Target="slide54.xml"/><Relationship Id="rId36" Type="http://schemas.openxmlformats.org/officeDocument/2006/relationships/slide" Target="slide97.xml"/><Relationship Id="rId49" Type="http://schemas.openxmlformats.org/officeDocument/2006/relationships/slide" Target="slide122.xml"/><Relationship Id="rId57" Type="http://schemas.openxmlformats.org/officeDocument/2006/relationships/slide" Target="slide42.xml"/><Relationship Id="rId10" Type="http://schemas.openxmlformats.org/officeDocument/2006/relationships/slide" Target="slide47.xml"/><Relationship Id="rId19" Type="http://schemas.openxmlformats.org/officeDocument/2006/relationships/slide" Target="slide112.xml"/><Relationship Id="rId31" Type="http://schemas.openxmlformats.org/officeDocument/2006/relationships/slide" Target="slide117.xml"/><Relationship Id="rId44" Type="http://schemas.openxmlformats.org/officeDocument/2006/relationships/slide" Target="slide17.xml"/><Relationship Id="rId52" Type="http://schemas.openxmlformats.org/officeDocument/2006/relationships/slide" Target="slide62.xml"/><Relationship Id="rId60" Type="http://schemas.openxmlformats.org/officeDocument/2006/relationships/slide" Target="slide126.xml"/><Relationship Id="rId4" Type="http://schemas.openxmlformats.org/officeDocument/2006/relationships/slide" Target="slide44.xml"/><Relationship Id="rId9" Type="http://schemas.openxmlformats.org/officeDocument/2006/relationships/slide" Target="slide26.xml"/><Relationship Id="rId14" Type="http://schemas.openxmlformats.org/officeDocument/2006/relationships/slide" Target="slide5.xml"/><Relationship Id="rId22" Type="http://schemas.openxmlformats.org/officeDocument/2006/relationships/slide" Target="slide51.xml"/><Relationship Id="rId27" Type="http://schemas.openxmlformats.org/officeDocument/2006/relationships/slide" Target="slide33.xml"/><Relationship Id="rId30" Type="http://schemas.openxmlformats.org/officeDocument/2006/relationships/slide" Target="slide95.xml"/><Relationship Id="rId35" Type="http://schemas.openxmlformats.org/officeDocument/2006/relationships/slide" Target="slide74.xml"/><Relationship Id="rId43" Type="http://schemas.openxmlformats.org/officeDocument/2006/relationships/slide" Target="slide120.xml"/><Relationship Id="rId48" Type="http://schemas.openxmlformats.org/officeDocument/2006/relationships/slide" Target="slide100.xml"/><Relationship Id="rId56" Type="http://schemas.openxmlformats.org/officeDocument/2006/relationships/slide" Target="slide21.xml"/><Relationship Id="rId8" Type="http://schemas.openxmlformats.org/officeDocument/2006/relationships/slide" Target="slide4.xml"/><Relationship Id="rId51" Type="http://schemas.openxmlformats.org/officeDocument/2006/relationships/slide" Target="slide40.xml"/><Relationship Id="rId3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10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slide" Target="slide10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10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1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21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23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1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" Target="slide1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3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99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Der große Preis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15613"/>
              </p:ext>
            </p:extLst>
          </p:nvPr>
        </p:nvGraphicFramePr>
        <p:xfrm>
          <a:off x="539552" y="233929"/>
          <a:ext cx="8208912" cy="636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  <a:gridCol w="1368152"/>
              </a:tblGrid>
              <a:tr h="1144136">
                <a:tc>
                  <a:txBody>
                    <a:bodyPr/>
                    <a:lstStyle/>
                    <a:p>
                      <a:pPr algn="ctr"/>
                      <a:r>
                        <a:rPr lang="de-DE" sz="1600" baseline="0" dirty="0" smtClean="0"/>
                        <a:t>Römerzeit Mittelalter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Meinhard</a:t>
                      </a:r>
                      <a:r>
                        <a:rPr lang="de-DE" baseline="0" dirty="0" smtClean="0"/>
                        <a:t> </a:t>
                      </a:r>
                      <a:br>
                        <a:rPr lang="de-DE" baseline="0" dirty="0" smtClean="0"/>
                      </a:br>
                      <a:r>
                        <a:rPr lang="de-DE" baseline="0" dirty="0" smtClean="0"/>
                        <a:t>II.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Margarethe von Tirol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Herzog Friedrich IV.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Michael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Gaismair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dies &amp;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das </a:t>
                      </a:r>
                      <a:endParaRPr lang="de-DE" dirty="0"/>
                    </a:p>
                  </a:txBody>
                  <a:tcPr/>
                </a:tc>
              </a:tr>
              <a:tr h="51204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" action="ppaction://hlinksldjump"/>
                        </a:rPr>
                        <a:t>10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 smtClean="0">
                          <a:hlinkClick r:id="rId3" action="ppaction://hlinksldjump"/>
                        </a:rPr>
                        <a:t>10</a:t>
                      </a:r>
                      <a:endParaRPr lang="de-DE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" action="ppaction://hlinksldjump"/>
                        </a:rPr>
                        <a:t>10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" action="ppaction://hlinksldjump"/>
                        </a:rPr>
                        <a:t>10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6" action="ppaction://hlinksldjump"/>
                        </a:rPr>
                        <a:t>10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7" action="ppaction://hlinksldjump"/>
                        </a:rPr>
                        <a:t>10</a:t>
                      </a:r>
                      <a:endParaRPr lang="de-DE" sz="2800" dirty="0"/>
                    </a:p>
                  </a:txBody>
                  <a:tcPr anchor="ctr"/>
                </a:tc>
              </a:tr>
              <a:tr h="425936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8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9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0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1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2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3" action="ppaction://hlinksldjump"/>
                        </a:rPr>
                        <a:t>20</a:t>
                      </a:r>
                      <a:endParaRPr lang="de-DE" sz="2800" dirty="0"/>
                    </a:p>
                  </a:txBody>
                  <a:tcPr anchor="ctr"/>
                </a:tc>
              </a:tr>
              <a:tr h="55584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4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5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6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7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8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19" action="ppaction://hlinksldjump"/>
                        </a:rPr>
                        <a:t>30</a:t>
                      </a:r>
                      <a:endParaRPr lang="de-DE" sz="28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0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1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2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3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4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5" action="ppaction://hlinksldjump"/>
                        </a:rPr>
                        <a:t>40</a:t>
                      </a:r>
                      <a:endParaRPr lang="de-DE" sz="2800" dirty="0"/>
                    </a:p>
                  </a:txBody>
                  <a:tcPr anchor="ctr"/>
                </a:tc>
              </a:tr>
              <a:tr h="417944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6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7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8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29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0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1" action="ppaction://hlinksldjump"/>
                        </a:rPr>
                        <a:t>50</a:t>
                      </a:r>
                      <a:endParaRPr lang="de-DE" sz="2800" dirty="0"/>
                    </a:p>
                  </a:txBody>
                  <a:tcPr anchor="ctr"/>
                </a:tc>
              </a:tr>
              <a:tr h="475848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2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3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4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5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6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7" action="ppaction://hlinksldjump"/>
                        </a:rPr>
                        <a:t>60</a:t>
                      </a:r>
                      <a:endParaRPr lang="de-DE" sz="2800" dirty="0"/>
                    </a:p>
                  </a:txBody>
                  <a:tcPr anchor="ctr"/>
                </a:tc>
              </a:tr>
              <a:tr h="461744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8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39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0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1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2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3" action="ppaction://hlinksldjump"/>
                        </a:rPr>
                        <a:t>70</a:t>
                      </a:r>
                      <a:endParaRPr lang="de-DE" sz="2800" dirty="0"/>
                    </a:p>
                  </a:txBody>
                  <a:tcPr anchor="ctr"/>
                </a:tc>
              </a:tr>
              <a:tr h="37563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4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5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6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7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8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9" action="ppaction://hlinksldjump"/>
                        </a:rPr>
                        <a:t>80</a:t>
                      </a:r>
                      <a:endParaRPr lang="de-DE" sz="2800" dirty="0"/>
                    </a:p>
                  </a:txBody>
                  <a:tcPr anchor="ctr"/>
                </a:tc>
              </a:tr>
              <a:tr h="505544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0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1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2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3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4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5" action="ppaction://hlinksldjump"/>
                        </a:rPr>
                        <a:t>90</a:t>
                      </a:r>
                      <a:endParaRPr lang="de-DE" sz="2800" dirty="0"/>
                    </a:p>
                  </a:txBody>
                  <a:tcPr anchor="ctr"/>
                </a:tc>
              </a:tr>
              <a:tr h="41943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6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7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46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8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59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dirty="0" smtClean="0">
                          <a:hlinkClick r:id="rId60" action="ppaction://hlinksldjump"/>
                        </a:rPr>
                        <a:t>100</a:t>
                      </a:r>
                      <a:endParaRPr lang="de-DE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9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5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Warum gaben die Könige die Herrschaft des Landes den Bischöfen?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2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6" y="1234632"/>
            <a:ext cx="8554021" cy="4324135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 err="1"/>
              <a:t>Gaismair</a:t>
            </a:r>
            <a:r>
              <a:rPr lang="de-DE" dirty="0"/>
              <a:t> wurde zu einem radikalen Denker.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Nenne </a:t>
            </a:r>
            <a:r>
              <a:rPr lang="de-DE" dirty="0"/>
              <a:t>zwei seiner Pläne für Tirol!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97740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lvl="1"/>
            <a:r>
              <a:rPr lang="de-DE" dirty="0" err="1"/>
              <a:t>Gaismair</a:t>
            </a:r>
            <a:r>
              <a:rPr lang="de-DE" dirty="0"/>
              <a:t> will eine Gesellschaft ohne Vorrechte</a:t>
            </a:r>
          </a:p>
          <a:p>
            <a:pPr lvl="1"/>
            <a:r>
              <a:rPr lang="de-DE" dirty="0"/>
              <a:t>Adel und Klerus sollen abgeschafft werden</a:t>
            </a:r>
          </a:p>
          <a:p>
            <a:pPr lvl="1"/>
            <a:r>
              <a:rPr lang="de-DE" dirty="0"/>
              <a:t>Arme und Kranke sollen vom Staat unterstützt werden</a:t>
            </a:r>
          </a:p>
          <a:p>
            <a:pPr lvl="1"/>
            <a:r>
              <a:rPr lang="de-DE" dirty="0"/>
              <a:t>Brixen soll Hauptstadt, Trient Handwerkzentrum werden</a:t>
            </a:r>
          </a:p>
          <a:p>
            <a:pPr lvl="1"/>
            <a:r>
              <a:rPr lang="de-DE" dirty="0"/>
              <a:t>Zölle innerhalb des Landes sollen abgeschafft werden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4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9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de-DE" dirty="0"/>
              <a:t>Nach den misslungenen Bauernaufständen in Salzburg floh </a:t>
            </a:r>
            <a:r>
              <a:rPr lang="de-DE" dirty="0" err="1"/>
              <a:t>Gaismair</a:t>
            </a:r>
            <a:r>
              <a:rPr lang="de-DE" dirty="0"/>
              <a:t>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Wo </a:t>
            </a:r>
            <a:r>
              <a:rPr lang="de-DE" dirty="0"/>
              <a:t>fand er Asyl?</a:t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725144"/>
            <a:ext cx="73183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7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9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marL="0" lvl="0" indent="0" algn="ctr">
              <a:buNone/>
            </a:pPr>
            <a:r>
              <a:rPr lang="de-DE" dirty="0"/>
              <a:t>In der Republik Venedig.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88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67884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de-DE" dirty="0"/>
              <a:t>Wie kam Michael </a:t>
            </a:r>
            <a:r>
              <a:rPr lang="de-DE" dirty="0" err="1"/>
              <a:t>Gaismair</a:t>
            </a:r>
            <a:r>
              <a:rPr lang="de-DE" dirty="0"/>
              <a:t> ums Leben?</a:t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504" y="4581128"/>
            <a:ext cx="73183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9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484784"/>
            <a:ext cx="7571184" cy="467884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de-DE" dirty="0"/>
              <a:t>Er </a:t>
            </a:r>
            <a:r>
              <a:rPr lang="de-DE" dirty="0" smtClean="0"/>
              <a:t>wurde auf </a:t>
            </a:r>
            <a:r>
              <a:rPr lang="de-DE" dirty="0"/>
              <a:t>seinem Landsitz in Padua ermordet.</a:t>
            </a:r>
            <a:br>
              <a:rPr lang="de-DE" dirty="0"/>
            </a:b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3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das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Erzherzog Sigmund ließ eine Burg in der Nähe von Bozen erbauen.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 </a:t>
            </a:r>
            <a:r>
              <a:rPr lang="de-DE" dirty="0"/>
              <a:t>heißt sie?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197039" y="497740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10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 smtClean="0"/>
              <a:t>Schloss </a:t>
            </a:r>
            <a:r>
              <a:rPr lang="de-DE" sz="4000" dirty="0" err="1" smtClean="0"/>
              <a:t>Sigmundskron</a:t>
            </a:r>
            <a:endParaRPr lang="de-DE" sz="4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5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6">
                    <a:lumMod val="75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6">
                  <a:lumMod val="75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0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5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Weil diese kinderlos bleiben mussten und der Besitz deshalb nicht erblich war.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5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/>
              <a:t>Erzherzog Sigmund hatte sein Leben lang Streit mit dem Bischof von Brixen.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Worum </a:t>
            </a:r>
            <a:r>
              <a:rPr lang="de-DE" dirty="0"/>
              <a:t>ging es dabei?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 </a:t>
            </a:r>
            <a:r>
              <a:rPr lang="de-DE" dirty="0"/>
              <a:t>hieß der Bischof?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8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20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Der Bischof war der Meinung, die eigentlichen Herren seien die Bischöfe, weil sie vor langer Zeit das Lehen von den Königen bekommen hatten.</a:t>
            </a:r>
            <a:br>
              <a:rPr lang="de-DE" dirty="0"/>
            </a:br>
            <a:r>
              <a:rPr lang="de-DE" dirty="0" smtClean="0"/>
              <a:t>Er hieß Nikolaus </a:t>
            </a:r>
            <a:r>
              <a:rPr lang="de-DE" dirty="0"/>
              <a:t>Cusanus.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5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Wie hieß der Minnesänger,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</a:t>
            </a:r>
            <a:r>
              <a:rPr lang="de-DE" dirty="0"/>
              <a:t>zur Zeit Friedls durch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Europa </a:t>
            </a:r>
            <a:r>
              <a:rPr lang="de-DE" dirty="0"/>
              <a:t>und den Orient zog?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16968" y="5517468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75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30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Oswald von Wolkenstein</a:t>
            </a:r>
            <a:endParaRPr lang="de-DE" u="sng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767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err="1"/>
              <a:t>Umgangsprachlich</a:t>
            </a:r>
            <a:r>
              <a:rPr lang="de-DE" dirty="0"/>
              <a:t> </a:t>
            </a:r>
            <a:r>
              <a:rPr lang="de-DE" dirty="0" smtClean="0"/>
              <a:t>wird diese Kirche in Innsbruck</a:t>
            </a:r>
            <a:br>
              <a:rPr lang="de-DE" dirty="0" smtClean="0"/>
            </a:br>
            <a:r>
              <a:rPr lang="de-DE" dirty="0" smtClean="0"/>
              <a:t>„Schwarze </a:t>
            </a:r>
            <a:r>
              <a:rPr lang="de-DE" dirty="0" err="1" smtClean="0"/>
              <a:t>Mander</a:t>
            </a:r>
            <a:r>
              <a:rPr lang="de-DE" dirty="0" smtClean="0"/>
              <a:t>“- </a:t>
            </a:r>
            <a:r>
              <a:rPr lang="de-DE" dirty="0"/>
              <a:t>Kirche genannt.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ist ihre Besonderheit? Wer ließ die Kirche erbauen?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7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40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Die Hofkirche ist bekannt durch ihre übermannsgroßen Bronzestatuen.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Maximilian </a:t>
            </a:r>
            <a:r>
              <a:rPr lang="de-DE" dirty="0"/>
              <a:t>I. ließ sie erbauen.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</a:t>
            </a:r>
            <a:r>
              <a:rPr lang="de-DE" dirty="0"/>
              <a:t>Statuen stellen viele seiner Familienmitglieder dar.</a:t>
            </a:r>
          </a:p>
          <a:p>
            <a:pPr marL="0" indent="0">
              <a:buNone/>
            </a:pPr>
            <a:endParaRPr lang="de-DE" sz="2000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lvl="0" indent="0">
              <a:buNone/>
            </a:pPr>
            <a:r>
              <a:rPr lang="de-DE" dirty="0"/>
              <a:t>Welche der drei Frauen war keine Ehefrau </a:t>
            </a:r>
            <a:r>
              <a:rPr lang="de-DE" dirty="0" smtClean="0"/>
              <a:t>von Maximilian </a:t>
            </a:r>
            <a:r>
              <a:rPr lang="de-DE" dirty="0"/>
              <a:t>I</a:t>
            </a:r>
            <a:r>
              <a:rPr lang="de-DE" dirty="0" smtClean="0"/>
              <a:t>.?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Maria </a:t>
            </a:r>
            <a:r>
              <a:rPr lang="de-DE" dirty="0"/>
              <a:t>von </a:t>
            </a:r>
            <a:r>
              <a:rPr lang="de-DE" dirty="0" smtClean="0"/>
              <a:t>Burgund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Bianca </a:t>
            </a:r>
            <a:r>
              <a:rPr lang="de-DE" dirty="0"/>
              <a:t>Maria </a:t>
            </a:r>
            <a:r>
              <a:rPr lang="de-DE" dirty="0" smtClean="0"/>
              <a:t>Sforza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Margarethe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5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50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3600" dirty="0"/>
              <a:t>c) Margarethe, seine Tochter  hieß so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4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60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1304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Die Bischöfe durften nicht Heerführer sein und bei schweren Verbrechen nicht Recht sprechen, deshalb gaben sie Lehen an die Grafen weiter. Diese nannten sich </a:t>
            </a:r>
            <a:r>
              <a:rPr lang="de-DE" dirty="0" smtClean="0"/>
              <a:t>???, </a:t>
            </a:r>
            <a:br>
              <a:rPr lang="de-DE" dirty="0" smtClean="0"/>
            </a:br>
            <a:r>
              <a:rPr lang="de-DE" dirty="0" smtClean="0"/>
              <a:t>… das </a:t>
            </a:r>
            <a:r>
              <a:rPr lang="de-DE" dirty="0"/>
              <a:t>bedeutet Verwalter/ Schutzherrn.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31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Eine Bergwerkstadt im Inntal.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Hier </a:t>
            </a:r>
            <a:r>
              <a:rPr lang="de-DE" dirty="0"/>
              <a:t>gab es reiche Silber- und </a:t>
            </a:r>
            <a:r>
              <a:rPr lang="de-DE" dirty="0" smtClean="0"/>
              <a:t>Kupfervorkommen.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8898" y="188641"/>
            <a:ext cx="7772400" cy="1224136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70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560840" cy="3096344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>
                <a:solidFill>
                  <a:schemeClr val="tx1"/>
                </a:solidFill>
              </a:rPr>
              <a:t>Schwaz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92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Warum wurde Erzherzog Sigmund zum Abdanken gezwungen?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30698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34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80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516949"/>
            <a:ext cx="6491064" cy="4525963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Er begann aus Geldmangel Landesteile an die Bayern zu verkaufen.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3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dies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90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Maximilian gewährte den Tirolern eine eigenständige Landesverteidigung.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 </a:t>
            </a:r>
            <a:r>
              <a:rPr lang="de-DE" dirty="0"/>
              <a:t>hieß dieser </a:t>
            </a:r>
            <a:r>
              <a:rPr lang="de-DE" dirty="0" smtClean="0"/>
              <a:t>Landesbeschluss? 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4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90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Das Tiroler Landlibell.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98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dies </a:t>
            </a: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100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Nenne die vier Landstände Tirols!</a:t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86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dies und das </a:t>
            </a:r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</a:rPr>
              <a:t>  100</a:t>
            </a:r>
            <a:endParaRPr lang="de-DE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28800"/>
            <a:ext cx="7067128" cy="45259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Bauern, Bürger, Adelige und Geistliche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0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Vögte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2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453" y="4925931"/>
            <a:ext cx="731837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46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7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lvl="0" indent="0" algn="ctr">
              <a:buNone/>
            </a:pPr>
            <a:r>
              <a:rPr lang="de-DE" dirty="0"/>
              <a:t>Nenne 3 Grafenfamilien </a:t>
            </a:r>
            <a:r>
              <a:rPr lang="de-DE" dirty="0" smtClean="0"/>
              <a:t>in </a:t>
            </a:r>
            <a:r>
              <a:rPr lang="de-DE" dirty="0"/>
              <a:t>unserem </a:t>
            </a:r>
            <a:r>
              <a:rPr lang="de-DE" dirty="0" smtClean="0"/>
              <a:t>Land </a:t>
            </a:r>
            <a:br>
              <a:rPr lang="de-DE" dirty="0" smtClean="0"/>
            </a:br>
            <a:r>
              <a:rPr lang="de-DE" dirty="0" smtClean="0"/>
              <a:t>im </a:t>
            </a:r>
            <a:r>
              <a:rPr lang="de-DE" dirty="0"/>
              <a:t>Mittelalter 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2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7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Die Tiroler Grafen</a:t>
            </a:r>
            <a:br>
              <a:rPr lang="de-DE" dirty="0" smtClean="0"/>
            </a:br>
            <a:r>
              <a:rPr lang="de-DE" dirty="0" smtClean="0"/>
              <a:t>die </a:t>
            </a:r>
            <a:r>
              <a:rPr lang="de-DE" dirty="0" err="1" smtClean="0"/>
              <a:t>Andechser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Grafen </a:t>
            </a:r>
            <a:r>
              <a:rPr lang="de-DE" dirty="0"/>
              <a:t>von </a:t>
            </a:r>
            <a:r>
              <a:rPr lang="de-DE" dirty="0" err="1"/>
              <a:t>Eppan</a:t>
            </a:r>
            <a:r>
              <a:rPr lang="de-DE" dirty="0"/>
              <a:t> und </a:t>
            </a:r>
            <a:r>
              <a:rPr lang="de-DE" dirty="0" err="1"/>
              <a:t>Ulten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/>
              <a:t>1248: Die Familie der ???  (</a:t>
            </a:r>
            <a:r>
              <a:rPr lang="de-DE" dirty="0" err="1"/>
              <a:t>Andechser</a:t>
            </a:r>
            <a:r>
              <a:rPr lang="de-DE" dirty="0"/>
              <a:t>/Tiroler Grafen/Grafen von </a:t>
            </a:r>
            <a:r>
              <a:rPr lang="de-DE" dirty="0" err="1"/>
              <a:t>Eppan</a:t>
            </a:r>
            <a:r>
              <a:rPr lang="de-DE" dirty="0"/>
              <a:t>)  starb aus und seither spricht man von der Herrschaft der Grafen von ??? (</a:t>
            </a:r>
            <a:r>
              <a:rPr lang="de-DE" dirty="0" err="1"/>
              <a:t>Ulten</a:t>
            </a:r>
            <a:r>
              <a:rPr lang="de-DE" dirty="0"/>
              <a:t>/Tirol/</a:t>
            </a:r>
            <a:r>
              <a:rPr lang="de-DE" dirty="0" err="1"/>
              <a:t>Andechs</a:t>
            </a:r>
            <a:r>
              <a:rPr lang="de-DE" dirty="0"/>
              <a:t>)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8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1248: Die Familie der </a:t>
            </a:r>
            <a:r>
              <a:rPr lang="de-DE" u="sng" dirty="0" err="1"/>
              <a:t>Andechser</a:t>
            </a:r>
            <a:r>
              <a:rPr lang="de-DE" dirty="0"/>
              <a:t>  starb aus und seither </a:t>
            </a:r>
            <a:r>
              <a:rPr lang="de-DE" dirty="0" smtClean="0"/>
              <a:t>spricht </a:t>
            </a:r>
            <a:r>
              <a:rPr lang="de-DE" dirty="0"/>
              <a:t>man von der Herrschaft der Grafen von </a:t>
            </a:r>
            <a:r>
              <a:rPr lang="de-DE" u="sng" dirty="0" smtClean="0"/>
              <a:t>Tirol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und  Mittelalter  9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Woher haben die Grafen von Tirol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ihren </a:t>
            </a:r>
            <a:r>
              <a:rPr lang="de-DE" dirty="0"/>
              <a:t>Namen</a:t>
            </a:r>
            <a:r>
              <a:rPr lang="de-DE" dirty="0" smtClean="0"/>
              <a:t>?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8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rgbClr val="0066FF"/>
                </a:solidFill>
              </a:rPr>
              <a:t>Römerzeit und  </a:t>
            </a:r>
            <a:r>
              <a:rPr lang="de-DE" sz="2400" dirty="0" smtClean="0">
                <a:solidFill>
                  <a:srgbClr val="0066FF"/>
                </a:solidFill>
              </a:rPr>
              <a:t>Mittelalter   10</a:t>
            </a:r>
            <a:endParaRPr lang="de-DE" sz="2400" dirty="0">
              <a:solidFill>
                <a:srgbClr val="0066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lvl="0" indent="0">
              <a:buNone/>
            </a:pPr>
            <a:r>
              <a:rPr lang="de-DE" sz="2800" dirty="0"/>
              <a:t>Das Eisacktal war schon zur Zeit der Römer ein wichtiges Verbindungsstück zwischen Nord und Süd. Wie hieß diese römische Provinz</a:t>
            </a:r>
            <a:r>
              <a:rPr lang="de-DE" sz="2800" dirty="0" smtClean="0"/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err="1" smtClean="0"/>
              <a:t>Raetia</a:t>
            </a:r>
            <a:endParaRPr lang="de-DE" dirty="0"/>
          </a:p>
          <a:p>
            <a:pPr marL="971550" lvl="1" indent="-514350">
              <a:buFont typeface="+mj-lt"/>
              <a:buAutoNum type="alphaLcPeriod"/>
            </a:pPr>
            <a:r>
              <a:rPr lang="de-DE" dirty="0" err="1" smtClean="0"/>
              <a:t>Noricum</a:t>
            </a:r>
            <a:endParaRPr lang="de-DE" dirty="0"/>
          </a:p>
          <a:p>
            <a:pPr marL="971550" lvl="1" indent="-514350">
              <a:buFont typeface="+mj-lt"/>
              <a:buAutoNum type="alphaLcPeriod"/>
            </a:pPr>
            <a:r>
              <a:rPr lang="de-DE" dirty="0" err="1" smtClean="0"/>
              <a:t>Pannonia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175956" y="492032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8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9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Sie nannten sich nach einer Burg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nahe </a:t>
            </a:r>
            <a:r>
              <a:rPr lang="de-DE" dirty="0"/>
              <a:t>Meran (Schloss Tirol)</a:t>
            </a:r>
          </a:p>
          <a:p>
            <a:pPr marL="514350" indent="-514350">
              <a:buFont typeface="+mj-lt"/>
              <a:buAutoNum type="alphaLcParenR"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3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Warum fiel das Land </a:t>
            </a:r>
            <a:r>
              <a:rPr lang="de-DE" dirty="0" smtClean="0"/>
              <a:t>des letzten </a:t>
            </a:r>
            <a:br>
              <a:rPr lang="de-DE" dirty="0" smtClean="0"/>
            </a:br>
            <a:r>
              <a:rPr lang="de-DE" dirty="0" smtClean="0"/>
              <a:t>Grafen </a:t>
            </a:r>
            <a:r>
              <a:rPr lang="de-DE" dirty="0"/>
              <a:t>von Tirol an die </a:t>
            </a:r>
            <a:r>
              <a:rPr lang="de-DE" dirty="0" err="1"/>
              <a:t>Görzer</a:t>
            </a:r>
            <a:r>
              <a:rPr lang="de-DE" dirty="0"/>
              <a:t> Grafen?</a:t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294" y="4437112"/>
            <a:ext cx="731837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Er hatte keine Söhne und seine Tochter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war </a:t>
            </a:r>
            <a:r>
              <a:rPr lang="de-DE" dirty="0"/>
              <a:t>mit Meinhard I.,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dem  </a:t>
            </a:r>
            <a:r>
              <a:rPr lang="de-DE" dirty="0"/>
              <a:t>Grafen von </a:t>
            </a:r>
            <a:r>
              <a:rPr lang="de-DE" dirty="0" err="1"/>
              <a:t>Görz</a:t>
            </a:r>
            <a:r>
              <a:rPr lang="de-DE" dirty="0"/>
              <a:t> verheiratet.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  </a:t>
            </a:r>
            <a:r>
              <a:rPr lang="de-DE" sz="2400" dirty="0"/>
              <a:t> 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  <p:sp>
        <p:nvSpPr>
          <p:cNvPr id="7" name="Stern mit 5 Zacken 6">
            <a:hlinkClick r:id="rId3" action="ppaction://hlinksldjump"/>
          </p:cNvPr>
          <p:cNvSpPr/>
          <p:nvPr/>
        </p:nvSpPr>
        <p:spPr>
          <a:xfrm>
            <a:off x="4201231" y="500224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8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10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Was machten Albert und Meinhard II.,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</a:t>
            </a:r>
            <a:r>
              <a:rPr lang="de-DE" dirty="0"/>
              <a:t>Söhne Meinhard I.,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nach </a:t>
            </a:r>
            <a:r>
              <a:rPr lang="de-DE" dirty="0"/>
              <a:t>dem Tod ihres Vaters mit dem Land?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83968" y="462949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6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4000" dirty="0"/>
              <a:t>Sie teilten </a:t>
            </a:r>
            <a:r>
              <a:rPr lang="de-DE" sz="4000" dirty="0" smtClean="0"/>
              <a:t>es. </a:t>
            </a:r>
            <a:endParaRPr lang="de-DE" sz="4000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Wo verlief die Grenze </a:t>
            </a:r>
            <a:r>
              <a:rPr lang="de-DE" dirty="0" smtClean="0"/>
              <a:t>zwischen den </a:t>
            </a:r>
            <a:br>
              <a:rPr lang="de-DE" dirty="0" smtClean="0"/>
            </a:br>
            <a:r>
              <a:rPr lang="de-DE" dirty="0" smtClean="0"/>
              <a:t>Besitzungen </a:t>
            </a:r>
            <a:r>
              <a:rPr lang="de-DE" dirty="0"/>
              <a:t>Alberts und Meinhards 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4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501049"/>
            <a:ext cx="6491064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Bei der Mühlbacher Klause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2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1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73353"/>
            <a:ext cx="8229600" cy="4180119"/>
          </a:xfrm>
        </p:spPr>
        <p:txBody>
          <a:bodyPr anchor="ctr"/>
          <a:lstStyle/>
          <a:p>
            <a:pPr marL="0" lvl="0" indent="0">
              <a:buNone/>
            </a:pPr>
            <a:r>
              <a:rPr lang="de-DE" dirty="0"/>
              <a:t>Wie wird Meinhard II. wegen seiner Leistungen auch genannt?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/>
              <a:t>Retter des Landes </a:t>
            </a:r>
            <a:r>
              <a:rPr lang="de-DE" dirty="0" smtClean="0"/>
              <a:t>Tirol</a:t>
            </a:r>
            <a:endParaRPr lang="de-DE" dirty="0"/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Gründer </a:t>
            </a:r>
            <a:r>
              <a:rPr lang="de-DE" dirty="0"/>
              <a:t>des Landes </a:t>
            </a:r>
            <a:r>
              <a:rPr lang="de-DE" dirty="0" smtClean="0"/>
              <a:t>Tirol</a:t>
            </a:r>
            <a:endParaRPr lang="de-DE" dirty="0"/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Verwalter </a:t>
            </a:r>
            <a:r>
              <a:rPr lang="de-DE" dirty="0"/>
              <a:t>des Landes Tirol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3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4800" dirty="0" smtClean="0"/>
              <a:t>a) </a:t>
            </a:r>
            <a:r>
              <a:rPr lang="de-DE" sz="4800" dirty="0" err="1" smtClean="0"/>
              <a:t>Raetia</a:t>
            </a: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0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b) Gründer des Landes Tirol</a:t>
            </a:r>
          </a:p>
          <a:p>
            <a:pPr marL="0" indent="0" algn="ctr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2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err="1"/>
              <a:t>Egno</a:t>
            </a:r>
            <a:r>
              <a:rPr lang="de-DE" dirty="0"/>
              <a:t>, der Bischof von Trient wollte Meinhard II. die Lehen nicht mehr verleihen. </a:t>
            </a:r>
            <a:br>
              <a:rPr lang="de-DE" dirty="0"/>
            </a:br>
            <a:r>
              <a:rPr lang="de-DE" dirty="0"/>
              <a:t>Was machte Meinhard?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78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518065"/>
            <a:ext cx="8229600" cy="4525963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3600" dirty="0"/>
              <a:t>Meinhard zwang den Bischof mit </a:t>
            </a:r>
            <a:r>
              <a:rPr lang="de-DE" sz="3600" dirty="0" smtClean="0"/>
              <a:t>Waffengewalt dazu.</a:t>
            </a: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2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50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1120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Meinhard heiratete in höchste Kreise ein: Elisabeth von Bayern. Wer war sie?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Elisabeth von Bayern war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>die </a:t>
            </a:r>
            <a:r>
              <a:rPr lang="de-DE" sz="3600" dirty="0"/>
              <a:t>Witwe des Königs (Konrad IV.)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2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Meinhard unterstützte Rudolf von Habsburg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bei </a:t>
            </a:r>
            <a:r>
              <a:rPr lang="de-DE" dirty="0"/>
              <a:t>dessen Wahl zum deutschen König.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bekam er dafür?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2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Er bekam den Herzog-Titel.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2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80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Kluges Regieren brachte viel Geld.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 </a:t>
            </a:r>
            <a:r>
              <a:rPr lang="de-DE" dirty="0"/>
              <a:t>konnte er sich bereichern?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Nenne </a:t>
            </a:r>
            <a:r>
              <a:rPr lang="de-DE" dirty="0"/>
              <a:t>zwei Geldquellen!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r>
              <a:rPr lang="de-DE" dirty="0" smtClean="0"/>
              <a:t>Steuern</a:t>
            </a:r>
            <a:endParaRPr lang="de-DE" dirty="0"/>
          </a:p>
          <a:p>
            <a:r>
              <a:rPr lang="de-DE" dirty="0" smtClean="0"/>
              <a:t>Zölle </a:t>
            </a:r>
            <a:r>
              <a:rPr lang="de-DE" dirty="0"/>
              <a:t>(durch vereinheitlichte </a:t>
            </a:r>
            <a:r>
              <a:rPr lang="de-DE" dirty="0" smtClean="0"/>
              <a:t>Verwaltung)</a:t>
            </a:r>
          </a:p>
          <a:p>
            <a:r>
              <a:rPr lang="de-DE" dirty="0" smtClean="0"/>
              <a:t>Münzprägeanstalt </a:t>
            </a:r>
            <a:r>
              <a:rPr lang="de-DE" dirty="0"/>
              <a:t>in </a:t>
            </a:r>
            <a:r>
              <a:rPr lang="de-DE" dirty="0" smtClean="0"/>
              <a:t>Meran</a:t>
            </a:r>
          </a:p>
          <a:p>
            <a:r>
              <a:rPr lang="de-DE" dirty="0" smtClean="0"/>
              <a:t>Bergwerke</a:t>
            </a:r>
            <a:endParaRPr lang="de-DE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3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57200" y="4293096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503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</a:t>
            </a: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90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1" indent="0" algn="ctr">
              <a:buNone/>
            </a:pPr>
            <a:r>
              <a:rPr lang="de-DE" sz="3200" dirty="0"/>
              <a:t>Meinhard förderte auch ??? und </a:t>
            </a:r>
            <a:r>
              <a:rPr lang="de-DE" sz="3200" dirty="0" smtClean="0"/>
              <a:t>???</a:t>
            </a:r>
            <a:br>
              <a:rPr lang="de-DE" sz="3200" dirty="0" smtClean="0"/>
            </a:br>
            <a:r>
              <a:rPr lang="de-DE" sz="2000" dirty="0"/>
              <a:t>(Tipp: Bozen wurde landesfürstliche Stadt, Meran wichtig wegen der Nähe zu Schloss Tirol, </a:t>
            </a:r>
            <a:r>
              <a:rPr lang="de-DE" sz="2000" dirty="0" err="1"/>
              <a:t>Glurns</a:t>
            </a:r>
            <a:r>
              <a:rPr lang="de-DE" sz="2000" dirty="0"/>
              <a:t> wichtig, </a:t>
            </a:r>
            <a:r>
              <a:rPr lang="de-DE" sz="2000" dirty="0" err="1"/>
              <a:t>Sterzing</a:t>
            </a:r>
            <a:r>
              <a:rPr lang="de-DE" sz="2000" dirty="0"/>
              <a:t> erweitert)</a:t>
            </a:r>
            <a:br>
              <a:rPr lang="de-DE" sz="2000" dirty="0"/>
            </a:br>
            <a:endParaRPr lang="de-DE" sz="20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7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90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Städte und Märkte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5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</a:t>
            </a: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1" indent="0" algn="ctr">
              <a:buNone/>
            </a:pPr>
            <a:r>
              <a:rPr lang="de-DE" sz="3200" dirty="0"/>
              <a:t>Was passiert mit dem Land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nach </a:t>
            </a:r>
            <a:r>
              <a:rPr lang="de-DE" sz="3200" dirty="0"/>
              <a:t>dem Tode Meinhard II.?</a:t>
            </a:r>
            <a:r>
              <a:rPr lang="de-DE" sz="3200" b="1" dirty="0"/>
              <a:t/>
            </a:r>
            <a:br>
              <a:rPr lang="de-DE" sz="3200" b="1" dirty="0"/>
            </a:br>
            <a:endParaRPr lang="de-DE" sz="32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7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Meinhard II. </a:t>
            </a:r>
            <a:r>
              <a:rPr lang="de-DE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205064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Es wird auf </a:t>
            </a:r>
            <a:r>
              <a:rPr lang="de-DE" dirty="0" smtClean="0"/>
              <a:t>Meinhards Wunsch </a:t>
            </a:r>
            <a:br>
              <a:rPr lang="de-DE" dirty="0" smtClean="0"/>
            </a:br>
            <a:r>
              <a:rPr lang="de-DE" dirty="0" smtClean="0"/>
              <a:t>von </a:t>
            </a:r>
            <a:r>
              <a:rPr lang="de-DE" dirty="0"/>
              <a:t>seinen Söhnen ungeteilt regiert.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Tirol   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3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9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Welchen Beinamen hatte Margarethe von Tirol?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0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10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Margarethe </a:t>
            </a:r>
            <a:r>
              <a:rPr lang="de-DE" sz="3600" dirty="0" err="1"/>
              <a:t>Maultasch</a:t>
            </a:r>
            <a:endParaRPr lang="de-DE" sz="3600" u="sng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9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lvl="0" indent="0">
              <a:buNone/>
            </a:pPr>
            <a:r>
              <a:rPr lang="de-DE" dirty="0"/>
              <a:t>Margarethe war die ??? von Meinhard II.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Tochter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Enkelin</a:t>
            </a:r>
            <a:endParaRPr lang="de-DE" dirty="0"/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Schwiegertochter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8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20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 anchor="ctr">
            <a:normAutofit/>
          </a:bodyPr>
          <a:lstStyle/>
          <a:p>
            <a:pPr marL="0" lvl="1" indent="0" algn="ctr">
              <a:buNone/>
            </a:pPr>
            <a:r>
              <a:rPr lang="de-DE" sz="3200" dirty="0"/>
              <a:t>b</a:t>
            </a:r>
            <a:r>
              <a:rPr lang="de-DE" sz="3200" dirty="0" smtClean="0"/>
              <a:t>. Enkelin</a:t>
            </a:r>
            <a:endParaRPr lang="de-DE" sz="32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Als Kinder  mussten Margarethe und Johann Heinrich heiraten.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passierte mit dem Luxemburger?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8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</a:t>
            </a: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Warum war unser Land für die Könige im Mittelalter wichtig?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7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Margarethe verjagte ihn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mit </a:t>
            </a:r>
            <a:r>
              <a:rPr lang="de-DE" dirty="0"/>
              <a:t>Hilfe der Tiroler Räte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nach </a:t>
            </a:r>
            <a:r>
              <a:rPr lang="de-DE" dirty="0"/>
              <a:t>elf Jahren Ehe.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Trotz der bestehenden Ehe mit dem Luxemburger nahm Margarethe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Ludwig </a:t>
            </a:r>
            <a:r>
              <a:rPr lang="de-DE" dirty="0"/>
              <a:t>von Brandenburg zum Mann.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War </a:t>
            </a:r>
            <a:r>
              <a:rPr lang="de-DE" dirty="0"/>
              <a:t>er? 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0542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5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3600" dirty="0"/>
              <a:t>Ludwig war ein Wittelsbacher,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>Sohn </a:t>
            </a:r>
            <a:r>
              <a:rPr lang="de-DE" sz="3600" dirty="0"/>
              <a:t>des damaligen deutschen Kaisers.</a:t>
            </a:r>
          </a:p>
          <a:p>
            <a:pPr marL="0" indent="0">
              <a:buNone/>
            </a:pPr>
            <a:endParaRPr lang="de-DE" sz="36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0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50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Was unternahm der zweite Mann Margarethes, um von den Tirolern anerkannt zu </a:t>
            </a:r>
            <a:r>
              <a:rPr lang="de-DE" dirty="0" smtClean="0"/>
              <a:t>werden?</a:t>
            </a:r>
            <a:endParaRPr lang="de-DE" dirty="0"/>
          </a:p>
          <a:p>
            <a:pPr marL="514350" lvl="0" indent="-514350">
              <a:buFont typeface="+mj-lt"/>
              <a:buAutoNum type="alphaLcPeriod"/>
            </a:pPr>
            <a:r>
              <a:rPr lang="de-DE" sz="2600" dirty="0" smtClean="0"/>
              <a:t>Er </a:t>
            </a:r>
            <a:r>
              <a:rPr lang="de-DE" sz="2600" dirty="0"/>
              <a:t>ging mit den Grafen auf die </a:t>
            </a:r>
            <a:r>
              <a:rPr lang="de-DE" sz="2600" dirty="0" smtClean="0"/>
              <a:t>Jagd.</a:t>
            </a:r>
            <a:endParaRPr lang="de-DE" sz="2600" dirty="0"/>
          </a:p>
          <a:p>
            <a:pPr marL="514350" lvl="0" indent="-514350">
              <a:buFont typeface="+mj-lt"/>
              <a:buAutoNum type="alphaLcPeriod"/>
            </a:pPr>
            <a:r>
              <a:rPr lang="de-DE" sz="2600" dirty="0" smtClean="0"/>
              <a:t>Er </a:t>
            </a:r>
            <a:r>
              <a:rPr lang="de-DE" sz="2600" dirty="0"/>
              <a:t>erließ den „Großen Freiheitsbrief“, der auch Bürgern und Bauern ein Mitspracherecht bei der Regierung des Landes </a:t>
            </a:r>
            <a:r>
              <a:rPr lang="de-DE" sz="2600" dirty="0" smtClean="0"/>
              <a:t>versprach.</a:t>
            </a:r>
            <a:endParaRPr lang="de-DE" sz="2600" dirty="0"/>
          </a:p>
          <a:p>
            <a:pPr marL="514350" lvl="0" indent="-514350">
              <a:buFont typeface="+mj-lt"/>
              <a:buAutoNum type="alphaLcPeriod"/>
            </a:pPr>
            <a:r>
              <a:rPr lang="de-DE" sz="2600" dirty="0" smtClean="0"/>
              <a:t>Er </a:t>
            </a:r>
            <a:r>
              <a:rPr lang="de-DE" sz="2600" dirty="0"/>
              <a:t>erließ alle Steuern.</a:t>
            </a:r>
            <a:br>
              <a:rPr lang="de-DE" sz="2600" dirty="0"/>
            </a:br>
            <a:endParaRPr lang="de-DE" sz="2600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50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de-DE" dirty="0"/>
              <a:t>b) Erlass des „Großen Freiheitsbriefes“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3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Wie reagierte der Papst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auf </a:t>
            </a:r>
            <a:r>
              <a:rPr lang="de-DE" dirty="0"/>
              <a:t>die Hochzeit Margarethes,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obwohl </a:t>
            </a:r>
            <a:r>
              <a:rPr lang="de-DE" dirty="0"/>
              <a:t>die erste Ehe noch bestand?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8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2800" dirty="0"/>
              <a:t>Der Papst bannte Margarethe und ihren Mann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(</a:t>
            </a:r>
            <a:r>
              <a:rPr lang="de-DE" sz="2800" dirty="0"/>
              <a:t>und er verhängte das Interdikt über das Land)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90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Was bedeutet „Interdikt“?</a:t>
            </a:r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Die Abhaltung von Gottesdiensten waren verboten, ebenso das Läuten der Glocken und der Empfang von Sakramenten.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3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Seit die Könige zur Kaiserkrönung nach Rom mussten, wollten sie die Pässe in sicherer Hand haben.</a:t>
            </a:r>
          </a:p>
          <a:p>
            <a:pPr marL="0" indent="0" algn="ctr">
              <a:buNone/>
            </a:pP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</a:t>
            </a: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Nenne zwei mögliche Versionen,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wie </a:t>
            </a:r>
            <a:r>
              <a:rPr lang="de-DE" dirty="0"/>
              <a:t>der Name „</a:t>
            </a:r>
            <a:r>
              <a:rPr lang="de-DE" dirty="0" err="1"/>
              <a:t>Maultasch</a:t>
            </a:r>
            <a:r>
              <a:rPr lang="de-DE" dirty="0"/>
              <a:t>“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entstanden </a:t>
            </a:r>
            <a:r>
              <a:rPr lang="de-DE" dirty="0"/>
              <a:t>sein könnte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6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lvl="1"/>
            <a:r>
              <a:rPr lang="de-DE" dirty="0"/>
              <a:t>Margarethe hatte  vielleicht eine Verunstaltung  des Gesichtes, war hässlich.</a:t>
            </a:r>
          </a:p>
          <a:p>
            <a:pPr lvl="1"/>
            <a:r>
              <a:rPr lang="de-DE" dirty="0"/>
              <a:t>…weil sie sich gerne auf Schloss </a:t>
            </a:r>
            <a:r>
              <a:rPr lang="de-DE" dirty="0" err="1"/>
              <a:t>Mala</a:t>
            </a:r>
            <a:r>
              <a:rPr lang="de-DE" dirty="0"/>
              <a:t> </a:t>
            </a:r>
            <a:r>
              <a:rPr lang="de-DE" dirty="0" err="1"/>
              <a:t>Tasca</a:t>
            </a:r>
            <a:r>
              <a:rPr lang="de-DE" dirty="0"/>
              <a:t> bei </a:t>
            </a:r>
            <a:r>
              <a:rPr lang="de-DE" dirty="0" err="1"/>
              <a:t>Terlan</a:t>
            </a:r>
            <a:r>
              <a:rPr lang="de-DE" dirty="0"/>
              <a:t> aufhielt.</a:t>
            </a:r>
          </a:p>
          <a:p>
            <a:pPr lvl="1"/>
            <a:r>
              <a:rPr lang="de-DE" dirty="0"/>
              <a:t>… das könnte soviel heißen wie „böses Weib“ - Dem armen Volk redete man ein Heuschreckenplage, Pest, … seien Strafe Gottes für das ehebrecherische Leben der Gräfin.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</a:t>
            </a: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90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Sohn und Ehemann Margarethes starben.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machte die Gräfin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an </a:t>
            </a:r>
            <a:r>
              <a:rPr lang="de-DE" dirty="0"/>
              <a:t>ihrem Lebensende mit dem Land?</a:t>
            </a:r>
            <a:br>
              <a:rPr lang="de-DE" dirty="0"/>
            </a:b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1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</a:t>
            </a:r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90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Sie gab Tirol an den Habsburger Rudolph IV. 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4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Margarethe von Tirol </a:t>
            </a:r>
            <a:r>
              <a:rPr lang="de-DE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003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IV.  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08088"/>
            <a:ext cx="8229600" cy="360405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Welchen Beinamen hatte Friedrich IV.?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10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Friedl mit den leeren Taschen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4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20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5821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lvl="0" indent="0">
              <a:buNone/>
            </a:pPr>
            <a:r>
              <a:rPr lang="de-DE" dirty="0"/>
              <a:t>In welchem Jahrhundert regierte Friedrich? (</a:t>
            </a:r>
            <a:r>
              <a:rPr lang="de-DE" dirty="0" smtClean="0"/>
              <a:t>1406-1439)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im 14</a:t>
            </a:r>
            <a:r>
              <a:rPr lang="de-DE" dirty="0"/>
              <a:t>. </a:t>
            </a:r>
            <a:r>
              <a:rPr lang="de-DE" dirty="0" smtClean="0"/>
              <a:t>Jahrhundert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im 15</a:t>
            </a:r>
            <a:r>
              <a:rPr lang="de-DE" dirty="0"/>
              <a:t>. </a:t>
            </a:r>
            <a:r>
              <a:rPr lang="de-DE" dirty="0" smtClean="0"/>
              <a:t>Jahrhundert</a:t>
            </a:r>
          </a:p>
          <a:p>
            <a:pPr marL="514350" lvl="0" indent="-514350">
              <a:buFont typeface="+mj-lt"/>
              <a:buAutoNum type="alphaLcPeriod"/>
            </a:pPr>
            <a:r>
              <a:rPr lang="de-DE" dirty="0" smtClean="0"/>
              <a:t>im 16</a:t>
            </a:r>
            <a:r>
              <a:rPr lang="de-DE" dirty="0"/>
              <a:t>. Jahrhundert</a:t>
            </a:r>
          </a:p>
        </p:txBody>
      </p:sp>
      <p:sp>
        <p:nvSpPr>
          <p:cNvPr id="4" name="Stern mit 5 Zacken 3"/>
          <p:cNvSpPr/>
          <p:nvPr/>
        </p:nvSpPr>
        <p:spPr>
          <a:xfrm>
            <a:off x="4836905" y="526544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3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30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sz="4800" dirty="0" smtClean="0"/>
              <a:t>b) im 15.Jh</a:t>
            </a:r>
            <a:r>
              <a:rPr lang="de-DE" sz="4800" dirty="0"/>
              <a:t>. 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5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rgbClr val="0066FF"/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2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0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Friedrich den Adel des Landes gegen sich,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aber </a:t>
            </a:r>
            <a:r>
              <a:rPr lang="de-DE" dirty="0"/>
              <a:t>auch außerhalb des Landes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hatte </a:t>
            </a:r>
            <a:r>
              <a:rPr lang="de-DE" dirty="0"/>
              <a:t>er einen Feind.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</a:t>
            </a:r>
            <a:r>
              <a:rPr lang="de-DE" dirty="0"/>
              <a:t>? Und warum?</a:t>
            </a:r>
            <a:endParaRPr lang="de-DE" dirty="0" smtClean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Den deutschen König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/>
              <a:t>Sigmund aus dem Hause Luxemburg),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Friedrich </a:t>
            </a:r>
            <a:r>
              <a:rPr lang="de-DE" dirty="0"/>
              <a:t>hatte sich auch Hoffnungen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bei </a:t>
            </a:r>
            <a:r>
              <a:rPr lang="de-DE" dirty="0"/>
              <a:t>der Königswahl gemacht.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Worum ging es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auf </a:t>
            </a:r>
            <a:r>
              <a:rPr lang="de-DE" dirty="0"/>
              <a:t>dem Konzil von Konstanz 1414?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2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50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Es sollte Ordnung in die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>kirchlichen </a:t>
            </a:r>
            <a:r>
              <a:rPr lang="de-DE" sz="3600" dirty="0"/>
              <a:t>Verhältnisse gebracht werden: Es gab damals 3 Päpste.</a:t>
            </a: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13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049169"/>
          </a:xfrm>
        </p:spPr>
        <p:txBody>
          <a:bodyPr anchor="ctr"/>
          <a:lstStyle/>
          <a:p>
            <a:pPr marL="0" indent="0" algn="ctr">
              <a:buNone/>
            </a:pPr>
            <a:endParaRPr lang="de-DE" sz="12000" dirty="0" smtClean="0">
              <a:solidFill>
                <a:srgbClr val="0066FF"/>
              </a:solidFill>
              <a:latin typeface="Almonte Snow" pitchFamily="2" charset="0"/>
            </a:endParaRPr>
          </a:p>
          <a:p>
            <a:pPr marL="0" indent="0" algn="ctr">
              <a:buNone/>
            </a:pPr>
            <a:endParaRPr lang="de-DE" sz="12000" dirty="0">
              <a:solidFill>
                <a:srgbClr val="0066FF"/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76872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410467" y="3948292"/>
            <a:ext cx="8229600" cy="977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dirty="0" smtClean="0">
                <a:solidFill>
                  <a:srgbClr val="92D050"/>
                </a:solidFill>
              </a:rPr>
              <a:t>400 Punkte bei richtiger Antwort</a:t>
            </a:r>
            <a:endParaRPr lang="de-DE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/>
              <a:t>Warum sprach der König die Reichsacht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über </a:t>
            </a:r>
            <a:r>
              <a:rPr lang="de-DE" dirty="0"/>
              <a:t>Friedrich </a:t>
            </a:r>
            <a:r>
              <a:rPr lang="de-DE" dirty="0" smtClean="0"/>
              <a:t>aus und </a:t>
            </a:r>
            <a:r>
              <a:rPr lang="de-DE" dirty="0"/>
              <a:t>das Konzil den Kirchenbann?</a:t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2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60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… weil Friedrich den abgesetzten Papst (Johannes XXIII) unterstützte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und </a:t>
            </a:r>
            <a:r>
              <a:rPr lang="de-DE" dirty="0"/>
              <a:t>diesem zur Flucht aus dem Gefängnis verhalf.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1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4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4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Auch Friedrich wurde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auf dem Konzil gefangen </a:t>
            </a:r>
            <a:r>
              <a:rPr lang="de-DE" dirty="0"/>
              <a:t>genommen.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hatte der König mit den Ländern Friedrichs vor?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2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70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de-DE" dirty="0"/>
              <a:t>Er begann sie an deutsche Fürsten zu verkaufen. Tirol wollte er selbst behalten.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/>
              <a:t>Wie wurde unser Land in alten Urkunden genannt?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39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/>
              <a:t>Was hielt der Adel in Tirol davon,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dass </a:t>
            </a:r>
            <a:r>
              <a:rPr lang="de-DE" dirty="0"/>
              <a:t>König Sigmund ihr neuer Landesherr werden wollte? Was unternahm der Adel?</a:t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55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80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501049"/>
            <a:ext cx="7139136" cy="4525963"/>
          </a:xfrm>
        </p:spPr>
        <p:txBody>
          <a:bodyPr anchor="ctr">
            <a:normAutofit/>
          </a:bodyPr>
          <a:lstStyle/>
          <a:p>
            <a:pPr marL="1257300" lvl="3" indent="0">
              <a:buNone/>
            </a:pPr>
            <a:r>
              <a:rPr lang="de-DE" sz="3200" dirty="0"/>
              <a:t>Der Adel war zwar froh, Friedrich los zu sein, aber wollte auch die Herrschaft des Königs nicht.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Die Adeligen riefen </a:t>
            </a:r>
            <a:r>
              <a:rPr lang="de-DE" sz="3200" dirty="0"/>
              <a:t>Herzog Ernst den Eisernen ins Land, den Bruder Friedrichs.</a:t>
            </a:r>
            <a:endParaRPr lang="de-DE" sz="3200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19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</a:t>
            </a: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90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340768"/>
            <a:ext cx="6768752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Wieso nannte man Friedrich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„</a:t>
            </a:r>
            <a:r>
              <a:rPr lang="de-DE" dirty="0"/>
              <a:t>Friedl mit der leeren Tasche“? </a:t>
            </a:r>
            <a:br>
              <a:rPr lang="de-DE" dirty="0"/>
            </a:b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>
            <a:hlinkClick r:id="rId3" action="ppaction://hlinksldjump"/>
          </p:cNvPr>
          <p:cNvSpPr/>
          <p:nvPr/>
        </p:nvSpPr>
        <p:spPr>
          <a:xfrm>
            <a:off x="4201231" y="4624111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4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90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1628800"/>
            <a:ext cx="6984776" cy="452596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1475656" y="2204864"/>
            <a:ext cx="5886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3200" dirty="0"/>
              <a:t>Als Friedrich die Flucht über Vorarlberg nach Tirol gelang, verspotteten ihn seine Feinde als „Friedl mit den leeren Taschen“</a:t>
            </a:r>
          </a:p>
        </p:txBody>
      </p:sp>
    </p:spTree>
    <p:extLst>
      <p:ext uri="{BB962C8B-B14F-4D97-AF65-F5344CB8AC3E}">
        <p14:creationId xmlns:p14="http://schemas.microsoft.com/office/powerpoint/2010/main" val="78075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</a:t>
            </a: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487233"/>
            <a:ext cx="77152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Warum hat es sich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für </a:t>
            </a:r>
            <a:r>
              <a:rPr lang="de-DE" dirty="0"/>
              <a:t>die Bauern und Bürger ausgezahlt Friedrich zu helfen?</a:t>
            </a:r>
            <a:br>
              <a:rPr lang="de-DE" dirty="0"/>
            </a:b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7" y="4653136"/>
            <a:ext cx="73183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8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Herzog Friedrich IV. </a:t>
            </a:r>
            <a:r>
              <a:rPr lang="de-DE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100</a:t>
            </a:r>
            <a:endParaRPr lang="de-DE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1556792"/>
            <a:ext cx="7427168" cy="456937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Beim Meraner Landtag waren erstmals gleich viele Vertreter der Bürger und Bauern wie die der Geistlichen und Adeligen.</a:t>
            </a:r>
            <a:br>
              <a:rPr lang="de-DE" dirty="0"/>
            </a:br>
            <a:endParaRPr lang="de-DE" dirty="0" smtClean="0"/>
          </a:p>
          <a:p>
            <a:pPr marL="514350" indent="-514350">
              <a:buFont typeface="+mj-lt"/>
              <a:buAutoNum type="alphaLcParenR"/>
            </a:pP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3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457200" lvl="1" indent="0">
              <a:buNone/>
            </a:pPr>
            <a:r>
              <a:rPr lang="de-DE" dirty="0"/>
              <a:t>Wo wurde  Michael </a:t>
            </a:r>
            <a:r>
              <a:rPr lang="de-DE" dirty="0" err="1"/>
              <a:t>Gaismair</a:t>
            </a:r>
            <a:r>
              <a:rPr lang="de-DE" dirty="0"/>
              <a:t> </a:t>
            </a:r>
            <a:r>
              <a:rPr lang="de-DE" dirty="0" smtClean="0"/>
              <a:t>geboren?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In </a:t>
            </a:r>
            <a:r>
              <a:rPr lang="de-DE" dirty="0"/>
              <a:t>der Nähe von </a:t>
            </a:r>
            <a:r>
              <a:rPr lang="de-DE" dirty="0" err="1" smtClean="0"/>
              <a:t>Sterzing</a:t>
            </a:r>
            <a:r>
              <a:rPr lang="de-DE" dirty="0" smtClean="0"/>
              <a:t>.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In Bozen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In </a:t>
            </a:r>
            <a:r>
              <a:rPr lang="de-DE" dirty="0"/>
              <a:t>Innsbruck</a:t>
            </a:r>
          </a:p>
          <a:p>
            <a:pPr marL="0" lv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912143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8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971550" lvl="1" indent="-514350">
              <a:buFont typeface="+mj-lt"/>
              <a:buAutoNum type="alphaLcPeriod"/>
            </a:pPr>
            <a:r>
              <a:rPr lang="de-DE" sz="3200" dirty="0"/>
              <a:t>In der Nähe von </a:t>
            </a:r>
            <a:r>
              <a:rPr lang="de-DE" sz="3200" dirty="0" err="1"/>
              <a:t>Sterzing</a:t>
            </a:r>
            <a:r>
              <a:rPr lang="de-DE" sz="3200" dirty="0"/>
              <a:t>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457200" lvl="1" indent="0">
              <a:buNone/>
            </a:pPr>
            <a:r>
              <a:rPr lang="de-DE" b="1" dirty="0" err="1"/>
              <a:t>Gaismair</a:t>
            </a:r>
            <a:r>
              <a:rPr lang="de-DE" b="1" dirty="0"/>
              <a:t> studierte und machte Karriere</a:t>
            </a:r>
            <a:r>
              <a:rPr lang="de-DE" b="1" dirty="0" smtClean="0"/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… </a:t>
            </a:r>
            <a:r>
              <a:rPr lang="de-DE" dirty="0"/>
              <a:t>als </a:t>
            </a:r>
            <a:r>
              <a:rPr lang="de-DE" dirty="0" smtClean="0"/>
              <a:t>Kaufmann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… </a:t>
            </a:r>
            <a:r>
              <a:rPr lang="de-DE" dirty="0"/>
              <a:t>in Diensten des </a:t>
            </a:r>
            <a:r>
              <a:rPr lang="de-DE" dirty="0" smtClean="0"/>
              <a:t>Landeshauptmannes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de-DE" dirty="0" smtClean="0"/>
              <a:t>… </a:t>
            </a:r>
            <a:r>
              <a:rPr lang="de-DE" dirty="0"/>
              <a:t>als Lehrer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6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de-DE" sz="3200" dirty="0"/>
              <a:t>b) in Diensten des Landeshauptmannes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Römerzeit und  Mittelalter 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Das „Land im Gebirge“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13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972206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4000" dirty="0" err="1"/>
              <a:t>Gaismairs</a:t>
            </a:r>
            <a:r>
              <a:rPr lang="de-DE" sz="4000" dirty="0"/>
              <a:t> Karriere </a:t>
            </a:r>
            <a:r>
              <a:rPr lang="de-DE" sz="4000" dirty="0" smtClean="0"/>
              <a:t>endete </a:t>
            </a:r>
            <a:r>
              <a:rPr lang="de-DE" sz="4000" dirty="0"/>
              <a:t>plötzlich. Bei wem </a:t>
            </a:r>
            <a:r>
              <a:rPr lang="de-DE" sz="4000" dirty="0" smtClean="0"/>
              <a:t>bekam er </a:t>
            </a:r>
            <a:r>
              <a:rPr lang="de-DE" sz="4000" dirty="0"/>
              <a:t>eine neue Anstellung, die allerdings weniger bedeutend </a:t>
            </a:r>
            <a:r>
              <a:rPr lang="de-DE" sz="4000" dirty="0" smtClean="0"/>
              <a:t>war?</a:t>
            </a: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154498" y="5229436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52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</a:t>
            </a:r>
            <a:b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400" dirty="0"/>
              <a:t>Beim Erzbischof von Brixen</a:t>
            </a:r>
            <a:endParaRPr lang="de-DE" sz="4800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96055"/>
            <a:ext cx="8229600" cy="418011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sz="1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lmonte Snow" pitchFamily="2" charset="0"/>
                <a:hlinkClick r:id="rId2" action="ppaction://hlinksldjump"/>
              </a:rPr>
              <a:t>Risiko</a:t>
            </a:r>
            <a:endParaRPr lang="de-DE" sz="12000" dirty="0">
              <a:solidFill>
                <a:schemeClr val="accent5">
                  <a:lumMod val="60000"/>
                  <a:lumOff val="40000"/>
                </a:schemeClr>
              </a:solidFill>
              <a:latin typeface="Almonte Snow" pitchFamily="2" charset="0"/>
            </a:endParaRPr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0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de-DE" dirty="0" err="1" smtClean="0"/>
              <a:t>Gaismair</a:t>
            </a:r>
            <a:r>
              <a:rPr lang="de-DE" dirty="0" smtClean="0"/>
              <a:t> erfuhr </a:t>
            </a:r>
            <a:r>
              <a:rPr lang="de-DE" dirty="0"/>
              <a:t>vom Fall Peter </a:t>
            </a:r>
            <a:r>
              <a:rPr lang="de-DE" dirty="0" err="1"/>
              <a:t>Passlers</a:t>
            </a:r>
            <a:r>
              <a:rPr lang="de-DE" dirty="0"/>
              <a:t>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Warum </a:t>
            </a:r>
            <a:r>
              <a:rPr lang="de-DE" dirty="0"/>
              <a:t>sollte dieser zum Tode verurteilt werden?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336079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6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de-DE" dirty="0"/>
              <a:t>Peter  </a:t>
            </a:r>
            <a:r>
              <a:rPr lang="de-DE" dirty="0" err="1"/>
              <a:t>Passler</a:t>
            </a:r>
            <a:r>
              <a:rPr lang="de-DE" dirty="0"/>
              <a:t> </a:t>
            </a:r>
            <a:r>
              <a:rPr lang="de-DE" dirty="0" smtClean="0"/>
              <a:t>wehrte </a:t>
            </a:r>
            <a:r>
              <a:rPr lang="de-DE" dirty="0"/>
              <a:t>sich gewaltsam gegen den Entzug der Fischfangrechte.</a:t>
            </a:r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2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340768"/>
            <a:ext cx="8229600" cy="4104456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err="1"/>
              <a:t>Passler</a:t>
            </a:r>
            <a:r>
              <a:rPr lang="de-DE" dirty="0"/>
              <a:t> wurde befreit und in der Folge brach ein Aufstand aus.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Was </a:t>
            </a:r>
            <a:r>
              <a:rPr lang="de-DE" dirty="0"/>
              <a:t>machten die Bauern unter der Führung von Michael </a:t>
            </a:r>
            <a:r>
              <a:rPr lang="de-DE" dirty="0" err="1"/>
              <a:t>Gaismair</a:t>
            </a:r>
            <a:r>
              <a:rPr lang="de-DE" dirty="0"/>
              <a:t>?</a:t>
            </a:r>
            <a:br>
              <a:rPr lang="de-DE" dirty="0"/>
            </a:br>
            <a:endParaRPr lang="de-DE" dirty="0"/>
          </a:p>
        </p:txBody>
      </p:sp>
      <p:sp>
        <p:nvSpPr>
          <p:cNvPr id="4" name="Stern mit 5 Zacken 3"/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2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8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Sie </a:t>
            </a:r>
            <a:r>
              <a:rPr lang="de-DE" dirty="0" smtClean="0"/>
              <a:t>plünderten </a:t>
            </a:r>
            <a:r>
              <a:rPr lang="de-DE" dirty="0"/>
              <a:t>die Häuser wohlhabender </a:t>
            </a:r>
            <a:r>
              <a:rPr lang="de-DE" dirty="0" err="1"/>
              <a:t>Brixner</a:t>
            </a:r>
            <a:r>
              <a:rPr lang="de-DE" dirty="0"/>
              <a:t> Adeliger, erstürmen die Hofburg und das Kloster </a:t>
            </a:r>
            <a:r>
              <a:rPr lang="de-DE" dirty="0" err="1"/>
              <a:t>Neustift</a:t>
            </a:r>
            <a:r>
              <a:rPr lang="de-DE" dirty="0"/>
              <a:t>.</a:t>
            </a:r>
            <a:endParaRPr lang="de-DE" dirty="0" smtClean="0"/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04864"/>
            <a:ext cx="2162175" cy="2019300"/>
          </a:xfrm>
        </p:spPr>
      </p:pic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0097" y="4281478"/>
            <a:ext cx="8229600" cy="91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3600" dirty="0" smtClean="0"/>
              <a:t>100 Punkte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8129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0467" y="1234632"/>
            <a:ext cx="8229600" cy="4324135"/>
          </a:xfrm>
        </p:spPr>
        <p:txBody>
          <a:bodyPr anchor="ctr"/>
          <a:lstStyle/>
          <a:p>
            <a:pPr marL="0" indent="0">
              <a:buNone/>
            </a:pPr>
            <a:r>
              <a:rPr lang="de-DE" dirty="0" err="1"/>
              <a:t>Gaismair</a:t>
            </a:r>
            <a:r>
              <a:rPr lang="de-DE" dirty="0"/>
              <a:t> wurde verhaftet.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Ihm </a:t>
            </a:r>
            <a:r>
              <a:rPr lang="de-DE" dirty="0"/>
              <a:t>gelang </a:t>
            </a:r>
            <a:r>
              <a:rPr lang="de-DE" dirty="0" smtClean="0"/>
              <a:t>die </a:t>
            </a:r>
            <a:r>
              <a:rPr lang="de-DE" dirty="0"/>
              <a:t>Flucht. Wohin?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Wen </a:t>
            </a:r>
            <a:r>
              <a:rPr lang="de-DE" dirty="0"/>
              <a:t>lernte er dort kennen?</a:t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Stern mit 5 Zacken 3">
            <a:hlinkClick r:id="rId2" action="ppaction://hlinksldjump"/>
          </p:cNvPr>
          <p:cNvSpPr/>
          <p:nvPr/>
        </p:nvSpPr>
        <p:spPr>
          <a:xfrm>
            <a:off x="4201231" y="4622510"/>
            <a:ext cx="648072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unten 5">
            <a:hlinkClick r:id="rId3" action="ppaction://hlinksldjump"/>
          </p:cNvPr>
          <p:cNvSpPr/>
          <p:nvPr/>
        </p:nvSpPr>
        <p:spPr>
          <a:xfrm>
            <a:off x="635616" y="555347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Antwort: </a:t>
            </a:r>
            <a:b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Michael </a:t>
            </a:r>
            <a:r>
              <a:rPr lang="de-DE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Gaismair</a:t>
            </a:r>
            <a:r>
              <a:rPr lang="de-DE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de-DE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70</a:t>
            </a:r>
            <a:endParaRPr lang="de-DE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/>
              <a:t>In die Schweiz. 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Er </a:t>
            </a:r>
            <a:r>
              <a:rPr lang="de-DE" dirty="0"/>
              <a:t>lernt Ulrich Zwingli kennen.</a:t>
            </a:r>
          </a:p>
        </p:txBody>
      </p:sp>
      <p:sp>
        <p:nvSpPr>
          <p:cNvPr id="4" name="Pfeil nach unten 3">
            <a:hlinkClick r:id="rId2" action="ppaction://hlinksldjump"/>
          </p:cNvPr>
          <p:cNvSpPr/>
          <p:nvPr/>
        </p:nvSpPr>
        <p:spPr>
          <a:xfrm>
            <a:off x="323528" y="602701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4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E4E9E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1604</Words>
  <Application>Microsoft Office PowerPoint</Application>
  <PresentationFormat>Bildschirmpräsentation (4:3)</PresentationFormat>
  <Paragraphs>356</Paragraphs>
  <Slides>127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127</vt:i4>
      </vt:variant>
    </vt:vector>
  </HeadingPairs>
  <TitlesOfParts>
    <vt:vector size="128" baseType="lpstr">
      <vt:lpstr>Larissa</vt:lpstr>
      <vt:lpstr>Der große Preis</vt:lpstr>
      <vt:lpstr>Römerzeit und  Mittelalter   10</vt:lpstr>
      <vt:lpstr>Antwort:  Römerzeit und  Mittelalter   10</vt:lpstr>
      <vt:lpstr>Römerzeit und  Mittelalter 20</vt:lpstr>
      <vt:lpstr>Römerzeit und  Mittelalter  30</vt:lpstr>
      <vt:lpstr>Antwort:  Römerzeit und  Mittelalter  30</vt:lpstr>
      <vt:lpstr>Römerzeit und  Mittelalter      40</vt:lpstr>
      <vt:lpstr>Römerzeit und  Mittelalter  40</vt:lpstr>
      <vt:lpstr>Antwort:  Römerzeit und  Mittelalter  40</vt:lpstr>
      <vt:lpstr>Römerzeit und  Mittelalter  50</vt:lpstr>
      <vt:lpstr>Antwort:  Römerzeit und  Mittelalter  50</vt:lpstr>
      <vt:lpstr>Römerzeit und  Mittelalter  60</vt:lpstr>
      <vt:lpstr>Antwort:  Römerzeit und  Mittelalter  60</vt:lpstr>
      <vt:lpstr>Römerzeit und  Mittelalter  70</vt:lpstr>
      <vt:lpstr>Römerzeit und  Mittelalter  70</vt:lpstr>
      <vt:lpstr>Antwort:  Römerzeit und  Mittelalter  70</vt:lpstr>
      <vt:lpstr>Römerzeit und  Mittelalter  80</vt:lpstr>
      <vt:lpstr>Antwort:  Römerzeit und  Mittelalter  80</vt:lpstr>
      <vt:lpstr>Römerzeit und  Mittelalter  90</vt:lpstr>
      <vt:lpstr>Antwort:  Römerzeit und  Mittelalter  90</vt:lpstr>
      <vt:lpstr>Römerzeit und  Mittelalter  100</vt:lpstr>
      <vt:lpstr>Antwort:  Römerzeit und  Mittelalter  100</vt:lpstr>
      <vt:lpstr>Meinhard II.     10</vt:lpstr>
      <vt:lpstr>Meinhard II.   10</vt:lpstr>
      <vt:lpstr>Antwort:  Meinhard II.  10</vt:lpstr>
      <vt:lpstr>Meinhard II.  20</vt:lpstr>
      <vt:lpstr>Antwort:  Meinhard II.  20</vt:lpstr>
      <vt:lpstr>Meinhard II.   30</vt:lpstr>
      <vt:lpstr> Meinhard II.   30</vt:lpstr>
      <vt:lpstr>Antwort: Meinhard II.   30</vt:lpstr>
      <vt:lpstr>Meinhard II.   40</vt:lpstr>
      <vt:lpstr>Antwort:   Meinhard II.   40</vt:lpstr>
      <vt:lpstr>Meinhard II.   50</vt:lpstr>
      <vt:lpstr> Meinhard II.   60</vt:lpstr>
      <vt:lpstr>Antwort:  Meinhard II.   60</vt:lpstr>
      <vt:lpstr>Meinhard II.   70</vt:lpstr>
      <vt:lpstr>Antwort:   Meinhard II.   70</vt:lpstr>
      <vt:lpstr>Meinhard II.    80</vt:lpstr>
      <vt:lpstr>Antwort:  Meinhard II.   80</vt:lpstr>
      <vt:lpstr>Meinhard II. 90</vt:lpstr>
      <vt:lpstr>Antwort:  Meinhard II.   90</vt:lpstr>
      <vt:lpstr>Meinhard II.   100</vt:lpstr>
      <vt:lpstr>Antwort:  Meinhard II.   100</vt:lpstr>
      <vt:lpstr>Margarethe von Tirol    10</vt:lpstr>
      <vt:lpstr>Margarethe von Tirol   10</vt:lpstr>
      <vt:lpstr>Antwort:  Margarethe von Tirol   10</vt:lpstr>
      <vt:lpstr>Margarethe von Tirol   20</vt:lpstr>
      <vt:lpstr>Antwort:  Margarethe von Tirol   20</vt:lpstr>
      <vt:lpstr>Margarethe von Tirol   30</vt:lpstr>
      <vt:lpstr>Antwort: Margarethe von Tirol   30</vt:lpstr>
      <vt:lpstr>Margarethe von Tirol   40</vt:lpstr>
      <vt:lpstr>Margarethe von Tirol   40</vt:lpstr>
      <vt:lpstr>Antwort:   Margarethe von Tirol   40</vt:lpstr>
      <vt:lpstr>Margarethe von Tirol   50</vt:lpstr>
      <vt:lpstr>Antwort:  Margarethe von Tirol    50</vt:lpstr>
      <vt:lpstr>Margarethe von Tirol   60</vt:lpstr>
      <vt:lpstr>Antwort:  Margarethe von Tirol   60</vt:lpstr>
      <vt:lpstr>Margarethe von Tirol   70</vt:lpstr>
      <vt:lpstr>Antwort:  Margarethe von Tirol   70</vt:lpstr>
      <vt:lpstr>Margarethe von Tirol   80</vt:lpstr>
      <vt:lpstr>Antwort:  Margarethe von Tirol   80</vt:lpstr>
      <vt:lpstr>Margarethe von Tirol   90</vt:lpstr>
      <vt:lpstr>Antwort: Margarethe von Tirol   90</vt:lpstr>
      <vt:lpstr>Margarethe von Tirol   100</vt:lpstr>
      <vt:lpstr>Herzog Friedrich IV.   10</vt:lpstr>
      <vt:lpstr>Antwort:  Herzog Friedrich IV.   10</vt:lpstr>
      <vt:lpstr>Herzog Friedrich IV.   20</vt:lpstr>
      <vt:lpstr>Herzog Friedrich IV.   30</vt:lpstr>
      <vt:lpstr>Antwort: Herzog Friedrich IV.   30</vt:lpstr>
      <vt:lpstr>Herzog Friedrich IV.   40</vt:lpstr>
      <vt:lpstr>Antwort:  Herzog Friedrich IV.   40</vt:lpstr>
      <vt:lpstr>Herzog Friedrich IV.   50</vt:lpstr>
      <vt:lpstr>Antwort:  Herzog Friedrich IV.   50</vt:lpstr>
      <vt:lpstr>Herzog Friedrich IV.   60</vt:lpstr>
      <vt:lpstr>Herzog Friedrich IV.   60</vt:lpstr>
      <vt:lpstr>Antwort:  Herzog Friedrich IV.   60</vt:lpstr>
      <vt:lpstr>Herzog Friedrich IV.   70</vt:lpstr>
      <vt:lpstr>Herzog Friedrich IV.   70</vt:lpstr>
      <vt:lpstr>Antwort:  Herzog Friedrich IV.   70</vt:lpstr>
      <vt:lpstr>Herzog Friedrich IV.   80</vt:lpstr>
      <vt:lpstr>Antwort:  Herzog Friedrich IV.   80</vt:lpstr>
      <vt:lpstr>Herzog Friedrich IV.   90</vt:lpstr>
      <vt:lpstr>Antwort:  Herzog Friedrich IV.   90</vt:lpstr>
      <vt:lpstr>Herzog Friedrich IV.   100</vt:lpstr>
      <vt:lpstr>Antwort:  Herzog Friedrich IV.   100</vt:lpstr>
      <vt:lpstr>Michael Gaismair  10</vt:lpstr>
      <vt:lpstr>Antwort:  Michael Gaismair  10</vt:lpstr>
      <vt:lpstr>Michael Gaismair  20</vt:lpstr>
      <vt:lpstr>Antwort:  Michael Gaismair  20</vt:lpstr>
      <vt:lpstr>Michael Gaismair  30</vt:lpstr>
      <vt:lpstr>Antwort: Michael Gaismair  30</vt:lpstr>
      <vt:lpstr>Michael Gaismair  40</vt:lpstr>
      <vt:lpstr>Michael Gaismair  40</vt:lpstr>
      <vt:lpstr>Antwort:  Michael Gaismair  40</vt:lpstr>
      <vt:lpstr>Michael Gaismair  50</vt:lpstr>
      <vt:lpstr>Antwort:  Michael Gaismair  50</vt:lpstr>
      <vt:lpstr>Michael Gaismair  60</vt:lpstr>
      <vt:lpstr>Michael Gaismair  70</vt:lpstr>
      <vt:lpstr>Antwort:  Michael Gaismair  70</vt:lpstr>
      <vt:lpstr>Michael Gaismair  80</vt:lpstr>
      <vt:lpstr>Michael Gaismair  80</vt:lpstr>
      <vt:lpstr>Antwort:  Michael Gaismair  80</vt:lpstr>
      <vt:lpstr>Michael Gaismair  90</vt:lpstr>
      <vt:lpstr>Antwort:  Michael Gaismair  90</vt:lpstr>
      <vt:lpstr>Michael Gaismair  100</vt:lpstr>
      <vt:lpstr>Antwort:  Michael Gaismair  100</vt:lpstr>
      <vt:lpstr>dies und das  10</vt:lpstr>
      <vt:lpstr>Antwort:  dies und das   10</vt:lpstr>
      <vt:lpstr>dies und das  20</vt:lpstr>
      <vt:lpstr>dies und das   20</vt:lpstr>
      <vt:lpstr>Antwort:  dies und das   20</vt:lpstr>
      <vt:lpstr>dies und das   30</vt:lpstr>
      <vt:lpstr>Antwort: dies und das   30</vt:lpstr>
      <vt:lpstr>dies und das   40</vt:lpstr>
      <vt:lpstr>dies und das   40</vt:lpstr>
      <vt:lpstr>Antwort:  dies und das   40</vt:lpstr>
      <vt:lpstr>dies und das   50</vt:lpstr>
      <vt:lpstr>Antwort:  dies und das   50</vt:lpstr>
      <vt:lpstr>dies und das   60</vt:lpstr>
      <vt:lpstr>dies und das   70</vt:lpstr>
      <vt:lpstr>Antwort:  dies und das   70</vt:lpstr>
      <vt:lpstr>dies und das   80</vt:lpstr>
      <vt:lpstr>Antwort:  dies und das   80</vt:lpstr>
      <vt:lpstr>dies und das   90</vt:lpstr>
      <vt:lpstr>Antwort:  dies und das   90</vt:lpstr>
      <vt:lpstr>dies und das   100</vt:lpstr>
      <vt:lpstr>Antwort:  dies und das   100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große Preis</dc:title>
  <dc:creator>Gabi</dc:creator>
  <cp:lastModifiedBy>Gabi</cp:lastModifiedBy>
  <cp:revision>96</cp:revision>
  <dcterms:created xsi:type="dcterms:W3CDTF">2013-06-02T10:17:44Z</dcterms:created>
  <dcterms:modified xsi:type="dcterms:W3CDTF">2014-01-06T21:33:31Z</dcterms:modified>
</cp:coreProperties>
</file>