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3" r:id="rId6"/>
    <p:sldId id="258" r:id="rId7"/>
    <p:sldId id="266" r:id="rId8"/>
    <p:sldId id="268" r:id="rId9"/>
    <p:sldId id="267" r:id="rId10"/>
    <p:sldId id="274" r:id="rId11"/>
    <p:sldId id="275" r:id="rId12"/>
    <p:sldId id="276" r:id="rId13"/>
    <p:sldId id="277" r:id="rId14"/>
    <p:sldId id="269" r:id="rId15"/>
    <p:sldId id="270" r:id="rId16"/>
    <p:sldId id="273" r:id="rId17"/>
    <p:sldId id="272" r:id="rId18"/>
    <p:sldId id="271" r:id="rId19"/>
    <p:sldId id="299" r:id="rId20"/>
    <p:sldId id="278" r:id="rId21"/>
    <p:sldId id="279" r:id="rId22"/>
    <p:sldId id="296" r:id="rId23"/>
    <p:sldId id="297" r:id="rId24"/>
    <p:sldId id="298" r:id="rId25"/>
    <p:sldId id="281" r:id="rId26"/>
    <p:sldId id="282" r:id="rId27"/>
    <p:sldId id="284" r:id="rId28"/>
    <p:sldId id="285" r:id="rId29"/>
    <p:sldId id="295" r:id="rId30"/>
    <p:sldId id="288" r:id="rId31"/>
    <p:sldId id="289" r:id="rId32"/>
    <p:sldId id="291" r:id="rId33"/>
    <p:sldId id="292" r:id="rId34"/>
    <p:sldId id="293" r:id="rId35"/>
    <p:sldId id="294" r:id="rId36"/>
    <p:sldId id="321" r:id="rId37"/>
    <p:sldId id="301" r:id="rId38"/>
    <p:sldId id="302" r:id="rId39"/>
    <p:sldId id="303" r:id="rId40"/>
    <p:sldId id="304" r:id="rId41"/>
    <p:sldId id="306" r:id="rId42"/>
    <p:sldId id="307" r:id="rId43"/>
    <p:sldId id="317" r:id="rId44"/>
    <p:sldId id="308" r:id="rId45"/>
    <p:sldId id="309" r:id="rId46"/>
    <p:sldId id="319" r:id="rId47"/>
    <p:sldId id="320" r:id="rId48"/>
    <p:sldId id="311" r:id="rId49"/>
    <p:sldId id="312" r:id="rId50"/>
    <p:sldId id="313" r:id="rId51"/>
    <p:sldId id="314" r:id="rId52"/>
    <p:sldId id="318" r:id="rId53"/>
    <p:sldId id="323" r:id="rId54"/>
    <p:sldId id="324" r:id="rId55"/>
    <p:sldId id="338" r:id="rId56"/>
    <p:sldId id="327" r:id="rId57"/>
    <p:sldId id="328" r:id="rId58"/>
    <p:sldId id="330" r:id="rId59"/>
    <p:sldId id="331" r:id="rId60"/>
    <p:sldId id="332" r:id="rId61"/>
    <p:sldId id="333" r:id="rId62"/>
    <p:sldId id="341" r:id="rId63"/>
    <p:sldId id="334" r:id="rId64"/>
    <p:sldId id="335" r:id="rId65"/>
    <p:sldId id="342" r:id="rId66"/>
    <p:sldId id="336" r:id="rId67"/>
    <p:sldId id="337" r:id="rId68"/>
    <p:sldId id="339" r:id="rId69"/>
    <p:sldId id="340" r:id="rId70"/>
    <p:sldId id="343" r:id="rId71"/>
    <p:sldId id="344" r:id="rId72"/>
    <p:sldId id="363" r:id="rId73"/>
    <p:sldId id="364" r:id="rId74"/>
    <p:sldId id="346" r:id="rId75"/>
    <p:sldId id="347" r:id="rId76"/>
    <p:sldId id="361" r:id="rId77"/>
    <p:sldId id="348" r:id="rId78"/>
    <p:sldId id="349" r:id="rId79"/>
    <p:sldId id="350" r:id="rId80"/>
    <p:sldId id="351" r:id="rId81"/>
    <p:sldId id="362" r:id="rId82"/>
    <p:sldId id="356" r:id="rId83"/>
    <p:sldId id="357" r:id="rId84"/>
    <p:sldId id="360" r:id="rId85"/>
    <p:sldId id="358" r:id="rId86"/>
    <p:sldId id="359" r:id="rId87"/>
    <p:sldId id="365" r:id="rId88"/>
    <p:sldId id="366" r:id="rId89"/>
    <p:sldId id="383" r:id="rId90"/>
    <p:sldId id="367" r:id="rId91"/>
    <p:sldId id="368" r:id="rId92"/>
    <p:sldId id="369" r:id="rId93"/>
    <p:sldId id="370" r:id="rId94"/>
    <p:sldId id="382" r:id="rId95"/>
    <p:sldId id="372" r:id="rId96"/>
    <p:sldId id="373" r:id="rId97"/>
    <p:sldId id="374" r:id="rId98"/>
    <p:sldId id="375" r:id="rId99"/>
    <p:sldId id="376" r:id="rId100"/>
    <p:sldId id="377" r:id="rId101"/>
    <p:sldId id="378" r:id="rId102"/>
    <p:sldId id="380" r:id="rId103"/>
    <p:sldId id="381" r:id="rId10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60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39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1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96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92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84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81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58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91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36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30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D2D1A-35BA-45F7-B2C5-37611C95BFAD}" type="datetimeFigureOut">
              <a:rPr lang="de-DE" smtClean="0"/>
              <a:t>05.06.2013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01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89.xml"/><Relationship Id="rId18" Type="http://schemas.openxmlformats.org/officeDocument/2006/relationships/slide" Target="slide74.xml"/><Relationship Id="rId26" Type="http://schemas.openxmlformats.org/officeDocument/2006/relationships/slide" Target="slide10.xml"/><Relationship Id="rId39" Type="http://schemas.openxmlformats.org/officeDocument/2006/relationships/slide" Target="slide32.xml"/><Relationship Id="rId3" Type="http://schemas.openxmlformats.org/officeDocument/2006/relationships/slide" Target="slide19.xml"/><Relationship Id="rId21" Type="http://schemas.openxmlformats.org/officeDocument/2006/relationships/slide" Target="slide27.xml"/><Relationship Id="rId34" Type="http://schemas.openxmlformats.org/officeDocument/2006/relationships/slide" Target="slide48.xml"/><Relationship Id="rId42" Type="http://schemas.openxmlformats.org/officeDocument/2006/relationships/slide" Target="slide82.xml"/><Relationship Id="rId47" Type="http://schemas.openxmlformats.org/officeDocument/2006/relationships/slide" Target="slide68.xml"/><Relationship Id="rId7" Type="http://schemas.openxmlformats.org/officeDocument/2006/relationships/slide" Target="slide87.xml"/><Relationship Id="rId12" Type="http://schemas.openxmlformats.org/officeDocument/2006/relationships/slide" Target="slide72.xml"/><Relationship Id="rId17" Type="http://schemas.openxmlformats.org/officeDocument/2006/relationships/slide" Target="slide56.xml"/><Relationship Id="rId25" Type="http://schemas.openxmlformats.org/officeDocument/2006/relationships/slide" Target="slide94.xml"/><Relationship Id="rId33" Type="http://schemas.openxmlformats.org/officeDocument/2006/relationships/slide" Target="slide30.xml"/><Relationship Id="rId38" Type="http://schemas.openxmlformats.org/officeDocument/2006/relationships/slide" Target="slide14.xml"/><Relationship Id="rId46" Type="http://schemas.openxmlformats.org/officeDocument/2006/relationships/slide" Target="slide52.xml"/><Relationship Id="rId2" Type="http://schemas.openxmlformats.org/officeDocument/2006/relationships/slide" Target="slide2.xml"/><Relationship Id="rId16" Type="http://schemas.openxmlformats.org/officeDocument/2006/relationships/slide" Target="slide41.xml"/><Relationship Id="rId20" Type="http://schemas.openxmlformats.org/officeDocument/2006/relationships/slide" Target="slide7.xml"/><Relationship Id="rId29" Type="http://schemas.openxmlformats.org/officeDocument/2006/relationships/slide" Target="slide60.xml"/><Relationship Id="rId41" Type="http://schemas.openxmlformats.org/officeDocument/2006/relationships/slide" Target="slide6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0.xml"/><Relationship Id="rId11" Type="http://schemas.openxmlformats.org/officeDocument/2006/relationships/slide" Target="slide55.xml"/><Relationship Id="rId24" Type="http://schemas.openxmlformats.org/officeDocument/2006/relationships/slide" Target="slide76.xml"/><Relationship Id="rId32" Type="http://schemas.openxmlformats.org/officeDocument/2006/relationships/slide" Target="slide12.xml"/><Relationship Id="rId37" Type="http://schemas.openxmlformats.org/officeDocument/2006/relationships/slide" Target="slide99.xml"/><Relationship Id="rId40" Type="http://schemas.openxmlformats.org/officeDocument/2006/relationships/slide" Target="slide50.xml"/><Relationship Id="rId45" Type="http://schemas.openxmlformats.org/officeDocument/2006/relationships/slide" Target="slide34.xml"/><Relationship Id="rId5" Type="http://schemas.openxmlformats.org/officeDocument/2006/relationships/slide" Target="slide53.xml"/><Relationship Id="rId15" Type="http://schemas.openxmlformats.org/officeDocument/2006/relationships/slide" Target="slide24.xml"/><Relationship Id="rId23" Type="http://schemas.openxmlformats.org/officeDocument/2006/relationships/slide" Target="slide58.xml"/><Relationship Id="rId28" Type="http://schemas.openxmlformats.org/officeDocument/2006/relationships/slide" Target="slide46.xml"/><Relationship Id="rId36" Type="http://schemas.openxmlformats.org/officeDocument/2006/relationships/slide" Target="slide81.xml"/><Relationship Id="rId49" Type="http://schemas.openxmlformats.org/officeDocument/2006/relationships/slide" Target="slide102.xml"/><Relationship Id="rId10" Type="http://schemas.openxmlformats.org/officeDocument/2006/relationships/slide" Target="slide39.xml"/><Relationship Id="rId19" Type="http://schemas.openxmlformats.org/officeDocument/2006/relationships/slide" Target="slide92.xml"/><Relationship Id="rId31" Type="http://schemas.openxmlformats.org/officeDocument/2006/relationships/slide" Target="slide97.xml"/><Relationship Id="rId44" Type="http://schemas.openxmlformats.org/officeDocument/2006/relationships/slide" Target="slide17.xml"/><Relationship Id="rId4" Type="http://schemas.openxmlformats.org/officeDocument/2006/relationships/slide" Target="slide36.xml"/><Relationship Id="rId9" Type="http://schemas.openxmlformats.org/officeDocument/2006/relationships/slide" Target="slide22.xml"/><Relationship Id="rId14" Type="http://schemas.openxmlformats.org/officeDocument/2006/relationships/slide" Target="slide5.xml"/><Relationship Id="rId22" Type="http://schemas.openxmlformats.org/officeDocument/2006/relationships/slide" Target="slide43.xml"/><Relationship Id="rId27" Type="http://schemas.openxmlformats.org/officeDocument/2006/relationships/slide" Target="slide29.xml"/><Relationship Id="rId30" Type="http://schemas.openxmlformats.org/officeDocument/2006/relationships/slide" Target="slide79.xml"/><Relationship Id="rId35" Type="http://schemas.openxmlformats.org/officeDocument/2006/relationships/slide" Target="slide62.xml"/><Relationship Id="rId43" Type="http://schemas.openxmlformats.org/officeDocument/2006/relationships/slide" Target="slide100.xml"/><Relationship Id="rId48" Type="http://schemas.openxmlformats.org/officeDocument/2006/relationships/slide" Target="slide84.xml"/><Relationship Id="rId8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1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3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Der große Preis</a:t>
            </a:r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723417"/>
              </p:ext>
            </p:extLst>
          </p:nvPr>
        </p:nvGraphicFramePr>
        <p:xfrm>
          <a:off x="611560" y="728620"/>
          <a:ext cx="8208912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 smtClean="0"/>
                        <a:t>Reise durch die Zeit</a:t>
                      </a:r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Das alte Ägypten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Welt der Griechen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Das alte Rom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Mittelalter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 - Z</a:t>
                      </a:r>
                      <a:endParaRPr lang="de-DE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600" dirty="0" smtClean="0">
                          <a:hlinkClick r:id="rId3" action="ppaction://hlinksldjump"/>
                        </a:rPr>
                        <a:t>10</a:t>
                      </a:r>
                      <a:endParaRPr lang="de-DE" sz="3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5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6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7" action="ppaction://hlinksldjump"/>
                        </a:rPr>
                        <a:t>10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8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9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0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1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2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3" action="ppaction://hlinksldjump"/>
                        </a:rPr>
                        <a:t>20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4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5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6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7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8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19" action="ppaction://hlinksldjump"/>
                        </a:rPr>
                        <a:t>30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0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1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2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3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4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5" action="ppaction://hlinksldjump"/>
                        </a:rPr>
                        <a:t>40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6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7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8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29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0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1" action="ppaction://hlinksldjump"/>
                        </a:rPr>
                        <a:t>50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2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3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4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5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6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7" action="ppaction://hlinksldjump"/>
                        </a:rPr>
                        <a:t>60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8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39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0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1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2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3" action="ppaction://hlinksldjump"/>
                        </a:rPr>
                        <a:t>70</a:t>
                      </a:r>
                      <a:endParaRPr lang="de-DE" sz="3600" dirty="0"/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4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5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6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7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8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hlinkClick r:id="rId49" action="ppaction://hlinksldjump"/>
                        </a:rPr>
                        <a:t>80</a:t>
                      </a:r>
                      <a:endParaRPr lang="de-DE" sz="3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el 1"/>
          <p:cNvSpPr txBox="1">
            <a:spLocks/>
          </p:cNvSpPr>
          <p:nvPr/>
        </p:nvSpPr>
        <p:spPr>
          <a:xfrm>
            <a:off x="457200" y="274638"/>
            <a:ext cx="8229600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</a:rPr>
              <a:t>Der große Preis</a:t>
            </a:r>
            <a:endParaRPr lang="de-DE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In </a:t>
            </a:r>
            <a:r>
              <a:rPr lang="de-DE" dirty="0"/>
              <a:t>welchem </a:t>
            </a:r>
            <a:r>
              <a:rPr lang="de-DE" u="sng" dirty="0" smtClean="0"/>
              <a:t>Jahrhundert</a:t>
            </a:r>
            <a:r>
              <a:rPr lang="de-DE" dirty="0" smtClean="0"/>
              <a:t> leben wir?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Und in welchem </a:t>
            </a:r>
            <a:r>
              <a:rPr lang="de-DE" u="sng" dirty="0" smtClean="0"/>
              <a:t>Jahrtausend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2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70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Erklärt das Wort „Hierarchie“! 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Aus welcher Sprache stammt das Wort?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8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8898" y="188641"/>
            <a:ext cx="7772400" cy="1224136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70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560840" cy="3096344"/>
          </a:xfrm>
        </p:spPr>
        <p:txBody>
          <a:bodyPr>
            <a:normAutofit fontScale="92500" lnSpcReduction="10000"/>
          </a:bodyPr>
          <a:lstStyle/>
          <a:p>
            <a:pPr marL="0" lvl="5" algn="l"/>
            <a:r>
              <a:rPr lang="de-DE" sz="3600" dirty="0">
                <a:solidFill>
                  <a:schemeClr val="tx1"/>
                </a:solidFill>
              </a:rPr>
              <a:t>Jeder Mensch nimmt in einer Gesellschaft einen bestimmten Platz </a:t>
            </a:r>
            <a:r>
              <a:rPr lang="de-DE" sz="3600" dirty="0" smtClean="0">
                <a:solidFill>
                  <a:schemeClr val="tx1"/>
                </a:solidFill>
              </a:rPr>
              <a:t>ein. Seine Stellung hängt z.B. davon ab, ob der arm oder reich ist. So entsteht eine </a:t>
            </a:r>
            <a:r>
              <a:rPr lang="de-DE" sz="3600" u="sng" dirty="0" smtClean="0">
                <a:solidFill>
                  <a:schemeClr val="tx1"/>
                </a:solidFill>
              </a:rPr>
              <a:t>Rangordnung</a:t>
            </a:r>
            <a:r>
              <a:rPr lang="de-DE" sz="3600" dirty="0" smtClean="0">
                <a:solidFill>
                  <a:schemeClr val="tx1"/>
                </a:solidFill>
              </a:rPr>
              <a:t>. </a:t>
            </a:r>
            <a:br>
              <a:rPr lang="de-DE" sz="3600" dirty="0" smtClean="0">
                <a:solidFill>
                  <a:schemeClr val="tx1"/>
                </a:solidFill>
              </a:rPr>
            </a:br>
            <a:r>
              <a:rPr lang="de-DE" sz="3600" dirty="0" smtClean="0">
                <a:solidFill>
                  <a:schemeClr val="tx1"/>
                </a:solidFill>
              </a:rPr>
              <a:t>Die </a:t>
            </a:r>
            <a:r>
              <a:rPr lang="de-DE" sz="3600" u="sng" dirty="0" smtClean="0">
                <a:solidFill>
                  <a:schemeClr val="tx1"/>
                </a:solidFill>
              </a:rPr>
              <a:t>Griechen</a:t>
            </a:r>
            <a:r>
              <a:rPr lang="de-DE" sz="3600" dirty="0" smtClean="0">
                <a:solidFill>
                  <a:schemeClr val="tx1"/>
                </a:solidFill>
              </a:rPr>
              <a:t> nannte das „Hierarchie“ (heilige Ordnung)</a:t>
            </a:r>
            <a:endParaRPr lang="de-DE" sz="3600" dirty="0">
              <a:solidFill>
                <a:schemeClr val="tx1"/>
              </a:solidFill>
            </a:endParaRPr>
          </a:p>
          <a:p>
            <a:pPr algn="l"/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9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80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4400" dirty="0" smtClean="0"/>
              <a:t>Was sind Heloten?</a:t>
            </a:r>
            <a:br>
              <a:rPr lang="de-DE" sz="4400" dirty="0" smtClean="0"/>
            </a:br>
            <a:r>
              <a:rPr lang="de-DE" sz="4400" dirty="0" smtClean="0"/>
              <a:t>Welche Aufgaben hatten sie?</a:t>
            </a:r>
            <a:endParaRPr lang="de-DE" sz="4400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4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80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Heloten waren die rechtslosen Staatssklaven in Sparta. Sie versorgten die Spartaner vor allem mit Lebensmitteln.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36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Im 21. Jahrhundert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Im 3. Jahrtausend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5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60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Wann endet eine Epoche?</a:t>
            </a:r>
            <a:br>
              <a:rPr lang="de-DE" dirty="0" smtClean="0"/>
            </a:br>
            <a:r>
              <a:rPr lang="de-DE" dirty="0" smtClean="0"/>
              <a:t>Nenne ein Beispiel!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31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60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Immer wieder gab es Ereignisse, die das Leben der Menschen stark verändert haben und eine neue Epoche einläuteten.</a:t>
            </a:r>
            <a:br>
              <a:rPr lang="de-DE" sz="3600" dirty="0" smtClean="0"/>
            </a:br>
            <a:r>
              <a:rPr lang="de-DE" sz="2400" dirty="0" smtClean="0"/>
              <a:t>Beispiele: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2400" dirty="0" smtClean="0"/>
              <a:t>Antike: Erfindung der Schrift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2400" dirty="0" smtClean="0"/>
              <a:t>Neuzeit: Die Entdeckung Amerikas, Erfindung des Buchdrucks 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2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70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6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Warum unterteilen die Historiker </a:t>
            </a:r>
            <a:br>
              <a:rPr lang="de-DE" dirty="0" smtClean="0"/>
            </a:br>
            <a:r>
              <a:rPr lang="de-DE" dirty="0" smtClean="0"/>
              <a:t>die Geschichte in große Abschnitte?</a:t>
            </a:r>
            <a:br>
              <a:rPr lang="de-DE" dirty="0" smtClean="0"/>
            </a:br>
            <a:endParaRPr lang="de-DE" dirty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Nennt die vier großen Epochen!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2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… damit man den Überblick behält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Ur- und Frühgeschichte</a:t>
            </a:r>
            <a:br>
              <a:rPr lang="de-DE" dirty="0" smtClean="0"/>
            </a:br>
            <a:r>
              <a:rPr lang="de-DE" dirty="0" smtClean="0"/>
              <a:t>Altertum/ Antike</a:t>
            </a:r>
            <a:br>
              <a:rPr lang="de-DE" dirty="0" smtClean="0"/>
            </a:br>
            <a:r>
              <a:rPr lang="de-DE" dirty="0" smtClean="0"/>
              <a:t>Mittelalter</a:t>
            </a:r>
            <a:br>
              <a:rPr lang="de-DE" dirty="0" smtClean="0"/>
            </a:br>
            <a:r>
              <a:rPr lang="de-DE" dirty="0" smtClean="0"/>
              <a:t>Neuzeit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80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Nennt drei verschiedene Zeitrechnungen!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Welches Ereignis ist jeweils der Ausgangspunkt dieser Zeitrechnungen?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8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80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Jüdische, griechische, römische, christliche, islamische Zeitrechnung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sz="2400" dirty="0" smtClean="0"/>
              <a:t>Jüdische Z.: 	Erschaffung der Welt</a:t>
            </a:r>
            <a:br>
              <a:rPr lang="de-DE" sz="2400" dirty="0" smtClean="0"/>
            </a:br>
            <a:r>
              <a:rPr lang="de-DE" sz="2400" dirty="0" smtClean="0"/>
              <a:t>Griechische Z.: 	Erste Olympische Spiele</a:t>
            </a:r>
            <a:br>
              <a:rPr lang="de-DE" sz="2400" dirty="0" smtClean="0"/>
            </a:br>
            <a:r>
              <a:rPr lang="de-DE" sz="2400" dirty="0" smtClean="0"/>
              <a:t>Römische Z.: 	Gründung der Stadt Rom</a:t>
            </a:r>
            <a:br>
              <a:rPr lang="de-DE" sz="2400" dirty="0" smtClean="0"/>
            </a:br>
            <a:r>
              <a:rPr lang="de-DE" sz="2400" dirty="0" smtClean="0"/>
              <a:t>Christliche Z.: 	Geburt Jesu Christi</a:t>
            </a:r>
            <a:br>
              <a:rPr lang="de-DE" sz="2400" dirty="0" smtClean="0"/>
            </a:br>
            <a:r>
              <a:rPr lang="de-DE" sz="2400" dirty="0" smtClean="0"/>
              <a:t>Islamische Z.: 	Mohammeds Flucht nach Medina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10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kann man Geschichte übersichtlich darstellen?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3228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8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</a:t>
            </a: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lte Ägypten  10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Warum stellten die Ägypter viele ihrer Götter als Tiere oder mit Tierköpfen dar?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6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 smtClean="0"/>
              <a:t>Die Ägypter verehrten auf diese Weise die besonderen Fähigkeiten der Tiere, </a:t>
            </a:r>
            <a:r>
              <a:rPr lang="de-DE" dirty="0" smtClean="0"/>
              <a:t>z.B. das scharfe Auge des Falken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Wie heißen die Schriftzeichen der Ägypter?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Was bedeutet das Wort?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4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Hieroglyphen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„Heilige Zeichen“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2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1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30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73353"/>
            <a:ext cx="8229600" cy="4180119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Zählt vier Götter der Ägypter auf!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Aufgabe dieser Götter?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Wie wurden sie dargestellt?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3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</a:t>
            </a: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Alte Ägypten 30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de-DE" sz="2400" dirty="0" smtClean="0"/>
              <a:t>Anubis	Beschützer der Toten		Schakal</a:t>
            </a:r>
          </a:p>
          <a:p>
            <a:pPr marL="457200" indent="-457200">
              <a:buFont typeface="+mj-lt"/>
              <a:buAutoNum type="arabicParenR"/>
            </a:pPr>
            <a:r>
              <a:rPr lang="de-DE" sz="2400" dirty="0" smtClean="0"/>
              <a:t>Horus</a:t>
            </a:r>
            <a:r>
              <a:rPr lang="de-DE" sz="2400" dirty="0"/>
              <a:t>	</a:t>
            </a:r>
            <a:r>
              <a:rPr lang="de-DE" sz="2400" dirty="0" smtClean="0"/>
              <a:t>Himmels-/ Königsgott		Falke</a:t>
            </a:r>
          </a:p>
          <a:p>
            <a:pPr marL="457200" indent="-457200">
              <a:buFont typeface="+mj-lt"/>
              <a:buAutoNum type="arabicParenR"/>
            </a:pPr>
            <a:r>
              <a:rPr lang="de-DE" sz="2400" dirty="0" err="1" smtClean="0"/>
              <a:t>Thot</a:t>
            </a:r>
            <a:r>
              <a:rPr lang="de-DE" sz="2400" dirty="0"/>
              <a:t>	</a:t>
            </a:r>
            <a:r>
              <a:rPr lang="de-DE" sz="2400" dirty="0" smtClean="0"/>
              <a:t>Gott der Weisheit		Ibis oder Affe</a:t>
            </a:r>
          </a:p>
          <a:p>
            <a:pPr marL="457200" indent="-457200">
              <a:buFont typeface="+mj-lt"/>
              <a:buAutoNum type="arabicParenR"/>
            </a:pPr>
            <a:r>
              <a:rPr lang="de-DE" sz="2400" dirty="0" err="1" smtClean="0"/>
              <a:t>Amun</a:t>
            </a:r>
            <a:r>
              <a:rPr lang="de-DE" sz="2400" dirty="0" smtClean="0"/>
              <a:t> Re	Sonnengott			Federkrone</a:t>
            </a:r>
          </a:p>
          <a:p>
            <a:pPr marL="457200" indent="-457200">
              <a:buFont typeface="+mj-lt"/>
              <a:buAutoNum type="arabicParenR"/>
            </a:pPr>
            <a:r>
              <a:rPr lang="de-DE" sz="2400" dirty="0" smtClean="0"/>
              <a:t>Aton	Sonnengott			Sonnenscheibe</a:t>
            </a:r>
          </a:p>
          <a:p>
            <a:pPr marL="457200" indent="-457200">
              <a:buFont typeface="+mj-lt"/>
              <a:buAutoNum type="arabicParenR"/>
            </a:pPr>
            <a:r>
              <a:rPr lang="de-DE" sz="2400" dirty="0" err="1" smtClean="0"/>
              <a:t>Bastet</a:t>
            </a:r>
            <a:r>
              <a:rPr lang="de-DE" sz="2400" dirty="0" smtClean="0"/>
              <a:t>	Fruchtbarkeitsgöttin		Katze</a:t>
            </a:r>
          </a:p>
          <a:p>
            <a:pPr marL="457200" indent="-457200">
              <a:buFont typeface="+mj-lt"/>
              <a:buAutoNum type="arabicParenR"/>
            </a:pPr>
            <a:r>
              <a:rPr lang="de-DE" sz="2400" dirty="0" smtClean="0"/>
              <a:t>Osiris	Gott des Jenseits		Mumie</a:t>
            </a:r>
          </a:p>
          <a:p>
            <a:pPr marL="457200" indent="-457200">
              <a:buFont typeface="+mj-lt"/>
              <a:buAutoNum type="arabicParenR"/>
            </a:pPr>
            <a:r>
              <a:rPr lang="de-DE" sz="2400" dirty="0" err="1" smtClean="0"/>
              <a:t>Sobek</a:t>
            </a:r>
            <a:r>
              <a:rPr lang="de-DE" sz="2400" dirty="0" smtClean="0"/>
              <a:t>	Herrscher über das Wasser	Krokodil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2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40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Was ist ein </a:t>
            </a:r>
            <a:r>
              <a:rPr lang="de-DE" dirty="0" err="1" smtClean="0"/>
              <a:t>Schaduf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78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40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Ein </a:t>
            </a:r>
            <a:r>
              <a:rPr lang="de-DE" sz="3600" dirty="0" err="1" smtClean="0"/>
              <a:t>Schaduf</a:t>
            </a:r>
            <a:r>
              <a:rPr lang="de-DE" sz="3600" dirty="0" smtClean="0"/>
              <a:t> ist ein Gerät, mit dem die Ägypter ihre Felder bewässerten.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2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5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1120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10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800" dirty="0" smtClean="0"/>
              <a:t>Mit dem Zeitstrahl</a:t>
            </a: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0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60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Warum wurden die Verstorbenen der Ägypter mumifiziert? 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4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60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Die Ägypter mumifizierten ihre Toten aus </a:t>
            </a:r>
            <a:r>
              <a:rPr lang="de-DE" sz="3600" u="sng" dirty="0" smtClean="0"/>
              <a:t>religiösen Gründen</a:t>
            </a:r>
            <a:r>
              <a:rPr lang="de-DE" sz="3600" dirty="0" smtClean="0"/>
              <a:t>: Sie waren fest davon überzeugt, dass es ein </a:t>
            </a:r>
            <a:r>
              <a:rPr lang="de-DE" sz="3600" u="sng" dirty="0" smtClean="0"/>
              <a:t>Weiterleben nach dem Tod</a:t>
            </a:r>
            <a:r>
              <a:rPr lang="de-DE" sz="3600" dirty="0" smtClean="0"/>
              <a:t> gab. Damit die </a:t>
            </a:r>
            <a:r>
              <a:rPr lang="de-DE" sz="3600" u="sng" dirty="0" smtClean="0"/>
              <a:t>Seele</a:t>
            </a:r>
            <a:r>
              <a:rPr lang="de-DE" sz="3600" dirty="0" smtClean="0"/>
              <a:t> des Verstorbenen zurückkehren konnte, mussten die Körper erhalten bleiben.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70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Die Pyramiden von ________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Wozu dienten sie?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Welche Herrscher ließen die drei größten Pyramiden erbauen?</a:t>
            </a:r>
          </a:p>
          <a:p>
            <a:pPr marL="514350" indent="-514350">
              <a:buFont typeface="+mj-lt"/>
              <a:buAutoNum type="alphaLcParenR"/>
            </a:pP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2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70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Gise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Sie dienten als Grabanlagen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Die Pharaonen Cheops, </a:t>
            </a:r>
            <a:r>
              <a:rPr lang="de-DE" dirty="0" err="1" smtClean="0"/>
              <a:t>Chephren</a:t>
            </a:r>
            <a:r>
              <a:rPr lang="de-DE" dirty="0" smtClean="0"/>
              <a:t> und </a:t>
            </a:r>
            <a:r>
              <a:rPr lang="de-DE" dirty="0" err="1" smtClean="0"/>
              <a:t>Mykerinos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2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80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Was ist ein </a:t>
            </a:r>
            <a:r>
              <a:rPr lang="de-DE" dirty="0" err="1" smtClean="0"/>
              <a:t>Nilometer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Das Alte Ägypten  80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205064"/>
          </a:xfrm>
        </p:spPr>
        <p:txBody>
          <a:bodyPr anchor="ctr">
            <a:normAutofit/>
          </a:bodyPr>
          <a:lstStyle/>
          <a:p>
            <a:pPr marL="0" lvl="1" indent="0">
              <a:buNone/>
            </a:pPr>
            <a:r>
              <a:rPr lang="de-DE" dirty="0" smtClean="0"/>
              <a:t>Ein </a:t>
            </a:r>
            <a:r>
              <a:rPr lang="de-DE" dirty="0" err="1" smtClean="0"/>
              <a:t>Nilometer</a:t>
            </a:r>
            <a:r>
              <a:rPr lang="de-DE" dirty="0" smtClean="0"/>
              <a:t> ist ein Höhenmesser des Nilwasserstandes.</a:t>
            </a:r>
          </a:p>
          <a:p>
            <a:pPr marL="0" lvl="1" indent="0">
              <a:buNone/>
            </a:pPr>
            <a:r>
              <a:rPr lang="de-DE" dirty="0" smtClean="0"/>
              <a:t>Dieser </a:t>
            </a:r>
            <a:r>
              <a:rPr lang="de-DE" dirty="0"/>
              <a:t>bestand aus einem </a:t>
            </a:r>
            <a:r>
              <a:rPr lang="de-DE" dirty="0" smtClean="0"/>
              <a:t>Schacht</a:t>
            </a:r>
            <a:r>
              <a:rPr lang="de-DE" dirty="0"/>
              <a:t>, in den Treppen hinab führten. Während des Hochwassers flutete der Schacht und anhand der Markierungen konnten die Ägypter den Wasserstand </a:t>
            </a:r>
            <a:r>
              <a:rPr lang="de-DE" dirty="0" smtClean="0"/>
              <a:t>ablesen.</a:t>
            </a:r>
            <a:endParaRPr lang="de-DE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36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1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3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9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Wovon erzählen die beiden griechischen Sagen „Ilias“ und „Odyssee“? Wer hat sie verfasst?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0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de-DE" sz="3600" dirty="0" smtClean="0"/>
              <a:t>Die „Ilias“ schildert den </a:t>
            </a:r>
            <a:r>
              <a:rPr lang="de-DE" sz="3600" u="sng" dirty="0" smtClean="0"/>
              <a:t>Kampf der Griechen vor Troja</a:t>
            </a:r>
            <a:r>
              <a:rPr lang="de-DE" sz="3600" dirty="0" smtClean="0"/>
              <a:t>.</a:t>
            </a:r>
          </a:p>
          <a:p>
            <a:pPr marL="742950" indent="-742950">
              <a:buFont typeface="+mj-lt"/>
              <a:buAutoNum type="alphaLcParenR"/>
            </a:pPr>
            <a:r>
              <a:rPr lang="de-DE" sz="3600" dirty="0" smtClean="0"/>
              <a:t>Die „Odyssee“ berichtet von der </a:t>
            </a:r>
            <a:r>
              <a:rPr lang="de-DE" sz="3600" u="sng" dirty="0" smtClean="0"/>
              <a:t>Irrfahrt des Odysseus </a:t>
            </a:r>
            <a:r>
              <a:rPr lang="de-DE" sz="3600" dirty="0" smtClean="0"/>
              <a:t>über das Mittelmeer.</a:t>
            </a:r>
          </a:p>
          <a:p>
            <a:pPr marL="742950" indent="-742950">
              <a:buFont typeface="+mj-lt"/>
              <a:buAutoNum type="alphaLcParenR"/>
            </a:pPr>
            <a:r>
              <a:rPr lang="de-DE" sz="3600" dirty="0" smtClean="0"/>
              <a:t>Der Dichter </a:t>
            </a:r>
            <a:r>
              <a:rPr lang="de-DE" sz="3600" u="sng" dirty="0" smtClean="0"/>
              <a:t>Homer</a:t>
            </a:r>
            <a:endParaRPr lang="de-DE" sz="3600" u="sng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9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Was waren bei den Griechen „Kolonien“?</a:t>
            </a:r>
            <a:br>
              <a:rPr lang="de-DE" dirty="0" smtClean="0"/>
            </a:br>
            <a:r>
              <a:rPr lang="de-DE" dirty="0" smtClean="0"/>
              <a:t>Wo befanden sie sich?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8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4293096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503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So nannten die Griechen die neuen Siedlungen an den Küsten des Mittelmeeres und des Schwarzen Meeres.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Wie nannten sich die Griechen selbst?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8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800" dirty="0" smtClean="0"/>
              <a:t>Hellenen</a:t>
            </a: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Wie nannten die Griechen ihre Kleinstaaten?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Warum konnte sich in Griechenland kein großer Staat entwickeln?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Welches Wort, das wir heute verwenden stammt von diesem Begriff ab?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10542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5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de-DE" sz="3600" dirty="0" smtClean="0"/>
              <a:t>Poleis (Einzahl: Polis)</a:t>
            </a:r>
          </a:p>
          <a:p>
            <a:pPr marL="742950" indent="-742950">
              <a:buFont typeface="+mj-lt"/>
              <a:buAutoNum type="alphaLcParenR"/>
            </a:pPr>
            <a:r>
              <a:rPr lang="de-DE" sz="3600" dirty="0" smtClean="0"/>
              <a:t>Berge, Meer, der beschwerliche Landweg</a:t>
            </a:r>
          </a:p>
          <a:p>
            <a:pPr marL="742950" indent="-742950">
              <a:buFont typeface="+mj-lt"/>
              <a:buAutoNum type="alphaLcParenR"/>
            </a:pPr>
            <a:r>
              <a:rPr lang="de-DE" sz="3600" dirty="0" smtClean="0"/>
              <a:t>Das Wort „Politik“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0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5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Die erste Demokratie gab es in _____________</a:t>
            </a:r>
          </a:p>
          <a:p>
            <a:pPr marL="0" indent="0">
              <a:buNone/>
            </a:pPr>
            <a:r>
              <a:rPr lang="de-DE" dirty="0" smtClean="0"/>
              <a:t>Diese Regierungsform galt allerdings nur für _______________. Wer hatte hingegen kein Mitspracherecht?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5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Die erste Demokratie gab es in </a:t>
            </a:r>
            <a:r>
              <a:rPr lang="de-DE" u="sng" dirty="0" smtClean="0"/>
              <a:t>Athen</a:t>
            </a:r>
            <a:endParaRPr lang="de-DE" u="sng" dirty="0"/>
          </a:p>
          <a:p>
            <a:pPr marL="0" indent="0">
              <a:buNone/>
            </a:pPr>
            <a:r>
              <a:rPr lang="de-DE" dirty="0"/>
              <a:t>Diese Regierungsform galt allerdings nur für </a:t>
            </a:r>
            <a:r>
              <a:rPr lang="de-DE" u="sng" dirty="0" smtClean="0"/>
              <a:t>Männer</a:t>
            </a:r>
            <a:r>
              <a:rPr lang="de-DE" dirty="0" smtClean="0"/>
              <a:t>. </a:t>
            </a:r>
            <a:br>
              <a:rPr lang="de-DE" dirty="0" smtClean="0"/>
            </a:br>
            <a:r>
              <a:rPr lang="de-DE" u="sng" dirty="0" smtClean="0"/>
              <a:t>Frauen</a:t>
            </a:r>
            <a:r>
              <a:rPr lang="de-DE" dirty="0" smtClean="0"/>
              <a:t>, </a:t>
            </a:r>
            <a:r>
              <a:rPr lang="de-DE" u="sng" dirty="0" smtClean="0"/>
              <a:t>Metöken</a:t>
            </a:r>
            <a:r>
              <a:rPr lang="de-DE" dirty="0" smtClean="0"/>
              <a:t> (Zugewanderte) und </a:t>
            </a:r>
            <a:r>
              <a:rPr lang="de-DE" u="sng" dirty="0" smtClean="0"/>
              <a:t>Sklaven</a:t>
            </a:r>
            <a:r>
              <a:rPr lang="de-DE" dirty="0" smtClean="0"/>
              <a:t> wurden nicht nach ihrer Meinung gefragt.</a:t>
            </a:r>
            <a:endParaRPr lang="de-DE" dirty="0"/>
          </a:p>
          <a:p>
            <a:pPr marL="514350" indent="-514350">
              <a:buFont typeface="+mj-lt"/>
              <a:buAutoNum type="alphaLcParenR"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3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Wie wurden die Ämter in Athen vergeben? Warum?</a:t>
            </a:r>
          </a:p>
          <a:p>
            <a:pPr marL="0" indent="0">
              <a:buNone/>
            </a:pPr>
            <a:r>
              <a:rPr lang="de-DE" dirty="0" smtClean="0"/>
              <a:t>Welches Amt war davon ausgenommen?</a:t>
            </a:r>
            <a:br>
              <a:rPr lang="de-DE" dirty="0" smtClean="0"/>
            </a:br>
            <a:r>
              <a:rPr lang="de-DE" dirty="0" smtClean="0"/>
              <a:t>Nenne einen wichtigen Vertreter!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8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800" dirty="0" smtClean="0"/>
              <a:t>Die Ämter wurden </a:t>
            </a:r>
            <a:r>
              <a:rPr lang="de-DE" sz="2800" u="sng" dirty="0" smtClean="0"/>
              <a:t>verlost</a:t>
            </a:r>
            <a:r>
              <a:rPr lang="de-DE" sz="2800" dirty="0" smtClean="0"/>
              <a:t>. </a:t>
            </a:r>
            <a:br>
              <a:rPr lang="de-DE" sz="2800" dirty="0" smtClean="0"/>
            </a:br>
            <a:r>
              <a:rPr lang="de-DE" sz="2800" dirty="0" smtClean="0"/>
              <a:t>Die Athener </a:t>
            </a:r>
            <a:r>
              <a:rPr lang="de-DE" sz="2800" u="sng" dirty="0" smtClean="0"/>
              <a:t>fürchteten</a:t>
            </a:r>
            <a:r>
              <a:rPr lang="de-DE" sz="2800" dirty="0" smtClean="0"/>
              <a:t> die </a:t>
            </a:r>
            <a:r>
              <a:rPr lang="de-DE" sz="2800" u="sng" dirty="0" smtClean="0"/>
              <a:t>Macht eines Einzelnen</a:t>
            </a:r>
            <a:r>
              <a:rPr lang="de-DE" sz="2800" dirty="0" smtClean="0"/>
              <a:t>. </a:t>
            </a:r>
            <a:br>
              <a:rPr lang="de-DE" sz="2800" dirty="0" smtClean="0"/>
            </a:br>
            <a:r>
              <a:rPr lang="de-DE" sz="2800" dirty="0" smtClean="0"/>
              <a:t>Das Amt des </a:t>
            </a:r>
            <a:r>
              <a:rPr lang="de-DE" sz="2800" u="sng" dirty="0" smtClean="0"/>
              <a:t>Strategen</a:t>
            </a:r>
            <a:r>
              <a:rPr lang="de-DE" sz="2800" dirty="0" smtClean="0"/>
              <a:t> (des </a:t>
            </a:r>
            <a:r>
              <a:rPr lang="de-DE" sz="2800" u="sng" dirty="0" smtClean="0"/>
              <a:t>Militärbefehlshabers</a:t>
            </a:r>
            <a:r>
              <a:rPr lang="de-DE" sz="2800" dirty="0" smtClean="0"/>
              <a:t>) wurde gewählt. </a:t>
            </a:r>
            <a:br>
              <a:rPr lang="de-DE" sz="2800" dirty="0" smtClean="0"/>
            </a:br>
            <a:r>
              <a:rPr lang="de-DE" sz="2800" u="sng" dirty="0" smtClean="0"/>
              <a:t>Perikles</a:t>
            </a:r>
            <a:r>
              <a:rPr lang="de-DE" sz="2800" dirty="0" smtClean="0"/>
              <a:t> war ein berühmter Anführer im Krieg.</a:t>
            </a: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90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30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Ein anderes Wort für Zeitrechnung?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7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Welcher sportliche Wettkampf wurde nach einem griechischen Ort auf der Halbinsel Attika genannt. Erzähle! 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Der Marathon-Lauf (über 42,195 km).</a:t>
            </a:r>
            <a:br>
              <a:rPr lang="de-DE" dirty="0" smtClean="0"/>
            </a:br>
            <a:r>
              <a:rPr lang="de-DE" dirty="0" smtClean="0"/>
              <a:t>Der Erste Perserkrieg endete mit dem Sieg der Griechen bei Marathon.</a:t>
            </a:r>
            <a:br>
              <a:rPr lang="de-DE" dirty="0" smtClean="0"/>
            </a:br>
            <a:r>
              <a:rPr lang="de-DE" dirty="0" smtClean="0"/>
              <a:t>Ein Bote (</a:t>
            </a:r>
            <a:r>
              <a:rPr lang="de-DE" dirty="0" err="1" smtClean="0"/>
              <a:t>Pheidippides</a:t>
            </a:r>
            <a:r>
              <a:rPr lang="de-DE" dirty="0" smtClean="0"/>
              <a:t>) lief die Strecke von Marathon nach Athen um die Kunde des Sieges über die Perser zu überbringen und brach angeblich vor Erschöpfung tot zusammen.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3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Welt der Griechen 8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9003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08088"/>
            <a:ext cx="8229600" cy="360405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Warum entstand Rom genau auf den Hügeln an dieser Stelle des Tibers? (3 Gründe)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2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Im Fluss befand sich eine </a:t>
            </a:r>
            <a:r>
              <a:rPr lang="de-DE" u="sng" dirty="0" smtClean="0"/>
              <a:t>seichte Stelle</a:t>
            </a:r>
            <a:r>
              <a:rPr lang="de-DE" dirty="0" smtClean="0"/>
              <a:t>, dort ließ der Tiber sich leicht </a:t>
            </a:r>
            <a:r>
              <a:rPr lang="de-DE" u="sng" dirty="0" smtClean="0"/>
              <a:t>überqueren</a:t>
            </a:r>
            <a:r>
              <a:rPr lang="de-DE" dirty="0" smtClean="0"/>
              <a:t>. Die Bewohner waren auf den Hügeln </a:t>
            </a:r>
            <a:r>
              <a:rPr lang="de-DE" u="sng" dirty="0" smtClean="0"/>
              <a:t>vor Hochwasser sicher </a:t>
            </a:r>
            <a:r>
              <a:rPr lang="de-DE" dirty="0" smtClean="0"/>
              <a:t>und konnten </a:t>
            </a:r>
            <a:r>
              <a:rPr lang="de-DE" u="sng" dirty="0" smtClean="0"/>
              <a:t>Feinde leichter abwehren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4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582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Welchem Volk gehörte der Feind Roms Hannibal an? Woher kam er?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188833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4800" dirty="0" smtClean="0"/>
              <a:t>Karthager, Nordafrika</a:t>
            </a:r>
          </a:p>
          <a:p>
            <a:pPr marL="0" indent="0">
              <a:buNone/>
            </a:pP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57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Erkläre die Begriffe:</a:t>
            </a:r>
            <a:endParaRPr lang="de-DE" dirty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Patrizier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Plebejer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Proletarier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de-DE" dirty="0" smtClean="0"/>
              <a:t>Patrizier: Sie kamen aus adeligen Familien</a:t>
            </a:r>
          </a:p>
          <a:p>
            <a:pPr marL="742950" indent="-742950">
              <a:buFont typeface="+mj-lt"/>
              <a:buAutoNum type="alphaLcParenR"/>
            </a:pPr>
            <a:r>
              <a:rPr lang="de-DE" dirty="0" smtClean="0"/>
              <a:t>Plebejer: Sie waren das einfache Volk, sie waren meist arm</a:t>
            </a:r>
          </a:p>
          <a:p>
            <a:pPr marL="742950" indent="-742950">
              <a:buFont typeface="+mj-lt"/>
              <a:buAutoNum type="alphaLcParenR"/>
            </a:pPr>
            <a:r>
              <a:rPr lang="de-DE" dirty="0" smtClean="0"/>
              <a:t>Proletarier: so nannte man die besitzlosen Römer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2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30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800" dirty="0" smtClean="0"/>
              <a:t>Chronologie</a:t>
            </a: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Wie nannte man die römischen Soldaten?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Wie waren sie ausgerüstet?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2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sz="3600" dirty="0" smtClean="0"/>
              <a:t>Legionäre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3600" dirty="0" smtClean="0"/>
              <a:t>Sie </a:t>
            </a:r>
            <a:r>
              <a:rPr lang="de-DE" sz="3600" dirty="0" smtClean="0"/>
              <a:t>trugen neben Waffen und Schutzschild alles mit sich, was sie zum Leben brauchten.</a:t>
            </a:r>
            <a:br>
              <a:rPr lang="de-DE" sz="3600" dirty="0" smtClean="0"/>
            </a:br>
            <a:r>
              <a:rPr lang="de-DE" sz="2400" dirty="0" smtClean="0"/>
              <a:t>(Äxte, Proviant, Wasserkessel, Kochgeräte, …)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1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Wie hießen die Brüder, die sich </a:t>
            </a:r>
            <a:r>
              <a:rPr lang="de-DE" dirty="0" smtClean="0"/>
              <a:t>im zweiten Jahrhundert, in der Zeit der Bürgerkriege, für </a:t>
            </a:r>
            <a:r>
              <a:rPr lang="de-DE" dirty="0"/>
              <a:t>die Proletarier einsetzten?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Welches Schicksal erlitten sie?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2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sz="3600" dirty="0"/>
              <a:t>Gaius und Tiberius Gracchus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3600" dirty="0"/>
              <a:t>Sie wurden auf Befehl reicher Senatoren umgebracht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1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4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4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/>
              <a:t>Wer folgte auf Gaius Julius Caesar?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Welchen Beinamen erhielt Octavian?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Wie bezeichnete er sich selbst?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Was bedeutet dieser Titel?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2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Sein </a:t>
            </a:r>
            <a:r>
              <a:rPr lang="de-DE" dirty="0"/>
              <a:t>Großneffe Octavian, den er adoptiert hatte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Augustus (das bedeutet „der Erhabene“)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„</a:t>
            </a:r>
            <a:r>
              <a:rPr lang="de-DE" dirty="0" err="1" smtClean="0"/>
              <a:t>primarius</a:t>
            </a:r>
            <a:r>
              <a:rPr lang="de-DE" dirty="0" smtClean="0"/>
              <a:t>“ „</a:t>
            </a:r>
            <a:r>
              <a:rPr lang="de-DE" dirty="0" err="1" smtClean="0"/>
              <a:t>Princeps</a:t>
            </a:r>
            <a:r>
              <a:rPr lang="de-DE" dirty="0" smtClean="0"/>
              <a:t>“, „König“</a:t>
            </a:r>
            <a:endParaRPr lang="de-DE" dirty="0"/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Das bedeutet soviel wie „der Erste im Staat“</a:t>
            </a:r>
          </a:p>
          <a:p>
            <a:pPr marL="514350" indent="-514350">
              <a:buFont typeface="+mj-lt"/>
              <a:buAutoNum type="alphaLcParenR"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Wie nannte man die befestigten Grenzwälle der Römer? 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Weshalb wurden sie errichtet?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Wie sahen sie aus?</a:t>
            </a:r>
          </a:p>
          <a:p>
            <a:pPr marL="0" indent="0">
              <a:buNone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56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Das Alte Rom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Limes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Er schützte die Provinzen vor dem Eindringen der Germanen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Palisadenzäune und Wälle </a:t>
            </a:r>
            <a:r>
              <a:rPr lang="de-DE" dirty="0" smtClean="0"/>
              <a:t>mit Wachtürmen</a:t>
            </a:r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19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40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rgbClr val="0066FF"/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0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10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Was taten die fränkischen Herrscher um ihre Macht zu stärken?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12143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8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400" dirty="0"/>
              <a:t>Sie wurden </a:t>
            </a:r>
            <a:r>
              <a:rPr lang="de-DE" sz="4400" dirty="0" smtClean="0"/>
              <a:t>Christen</a:t>
            </a:r>
            <a:endParaRPr lang="de-DE" sz="4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1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Was ist ein Lehen?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6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20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Ein Lehen ist ein Gut (Land), das einem Lehensmann für seine Dienste lebenslang vom Lehensherrn „geliehen“ wurde.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2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4000" dirty="0"/>
              <a:t>Wie regierte Karl der Große?</a:t>
            </a:r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2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30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r>
              <a:rPr lang="de-DE" sz="4800" dirty="0"/>
              <a:t>Um das riesige Reich zu regieren, brauchte Karl Hilfe. Er vergab Ämter an Grafen und Bischöfe. Er schickte regelmäßig Königsboten aus, um die Grafen und Bischöfe zu überwachen. </a:t>
            </a:r>
            <a:br>
              <a:rPr lang="de-DE" sz="4800" dirty="0"/>
            </a:br>
            <a:r>
              <a:rPr lang="de-DE" sz="4800" dirty="0" smtClean="0"/>
              <a:t>Gleichzeitig reiste </a:t>
            </a:r>
            <a:r>
              <a:rPr lang="de-DE" sz="4800" dirty="0"/>
              <a:t>Karl </a:t>
            </a:r>
            <a:r>
              <a:rPr lang="de-DE" sz="4800" dirty="0" smtClean="0"/>
              <a:t>mit </a:t>
            </a:r>
            <a:r>
              <a:rPr lang="de-DE" sz="4800" dirty="0"/>
              <a:t>seinem Gefolge von Pfalz zu Pfalz, um die Treue seiner Gefolgsleute persönlich zu kontrollieren. (Reisekönig)</a:t>
            </a:r>
          </a:p>
          <a:p>
            <a:pPr marL="0" indent="0">
              <a:buNone/>
            </a:pP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5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06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Warum krönte Papst Leo III. Karl den Großen zum Kaiser? Wann war das?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6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 smtClean="0"/>
              <a:t>Römische Adelige wollten Papst Leo </a:t>
            </a:r>
            <a:r>
              <a:rPr lang="de-DE" u="sng" dirty="0" smtClean="0"/>
              <a:t>absetzen</a:t>
            </a:r>
            <a:r>
              <a:rPr lang="de-DE" dirty="0" smtClean="0"/>
              <a:t>, weil er angeblich bestechlich war.  Leo </a:t>
            </a:r>
            <a:r>
              <a:rPr lang="de-DE" u="sng" dirty="0" smtClean="0"/>
              <a:t>floh</a:t>
            </a:r>
            <a:r>
              <a:rPr lang="de-DE" dirty="0" smtClean="0"/>
              <a:t> und Karl schickte Leo </a:t>
            </a:r>
            <a:r>
              <a:rPr lang="de-DE" u="sng" dirty="0" smtClean="0"/>
              <a:t>Hilfe</a:t>
            </a:r>
            <a:r>
              <a:rPr lang="de-DE" dirty="0" smtClean="0"/>
              <a:t>. Karl versuchte den Streit in Rom zu </a:t>
            </a:r>
            <a:r>
              <a:rPr lang="de-DE" u="sng" dirty="0" smtClean="0"/>
              <a:t>schlichten</a:t>
            </a:r>
            <a:r>
              <a:rPr lang="de-DE" dirty="0" smtClean="0"/>
              <a:t>, Leo konnte Papst bleiben. Zum </a:t>
            </a:r>
            <a:r>
              <a:rPr lang="de-DE" u="sng" dirty="0" smtClean="0"/>
              <a:t>Dank</a:t>
            </a:r>
            <a:r>
              <a:rPr lang="de-DE" dirty="0" smtClean="0"/>
              <a:t> krönte er Karl am Weihnachtstag im Jahre </a:t>
            </a:r>
            <a:r>
              <a:rPr lang="de-DE" u="sng" dirty="0" smtClean="0"/>
              <a:t>800</a:t>
            </a:r>
            <a:r>
              <a:rPr lang="de-DE" dirty="0" smtClean="0"/>
              <a:t> zum Kaiser.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2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Nenne vier Aufgaben der Klöster im Mittelalter!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8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40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Nennt die vier Quellenarten </a:t>
            </a:r>
            <a:br>
              <a:rPr lang="de-DE" dirty="0" smtClean="0"/>
            </a:br>
            <a:r>
              <a:rPr lang="de-DE" dirty="0" smtClean="0"/>
              <a:t>und zu jeder ein Beispiel?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39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50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sz="2400" dirty="0" smtClean="0"/>
              <a:t>Hilfe für Arme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400" dirty="0" smtClean="0"/>
              <a:t>Krankenpflege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400" dirty="0" smtClean="0"/>
              <a:t>Hilfe für Bauern (Ideen für die Landwirtschaft, z.B. Dreifelderwirtschaft)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400" dirty="0" smtClean="0"/>
              <a:t>Schreiben Bücher ab und bewahren so Wissen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400" dirty="0" smtClean="0"/>
              <a:t>Klosterschulen bilden Söhne von Adeligen aus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400" dirty="0" smtClean="0"/>
              <a:t>Roden Wälder und erschließen so neues Land für die Landwirtschaft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60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8129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Erkläre!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Zunft</a:t>
            </a:r>
            <a:br>
              <a:rPr lang="de-DE" dirty="0" smtClean="0"/>
            </a:br>
            <a:r>
              <a:rPr lang="de-DE" dirty="0" smtClean="0"/>
              <a:t>Nenne eine Aufgabe der Zünfte!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Gilde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70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Zunft: </a:t>
            </a:r>
            <a:r>
              <a:rPr lang="de-DE" u="sng" dirty="0" smtClean="0"/>
              <a:t>Zusammenschluss der Meister eines Handwerks</a:t>
            </a:r>
            <a:r>
              <a:rPr lang="de-DE" dirty="0" smtClean="0"/>
              <a:t>. </a:t>
            </a:r>
            <a:br>
              <a:rPr lang="de-DE" dirty="0" smtClean="0"/>
            </a:br>
            <a:r>
              <a:rPr lang="de-DE" dirty="0" smtClean="0"/>
              <a:t>Sie legte die Zahl der Betriebe fest, die Preise und die Pflichten der Zunftmitglieder fest (z.B. bei der Stadtverteidigung)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Gilde: Zusammenschluss der Kaufleute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4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6" y="1234632"/>
            <a:ext cx="8554021" cy="4324135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Nenne 3 Stellen, an denen Städte gegründet wurden!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Wer konnte das Stadtrecht verleihen?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Nenne drei Rechte, die eine Stadt hatte!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Wer regierte die Stadt?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Wer waren die Außenseiter? Nenne 3!</a:t>
            </a:r>
            <a:endParaRPr lang="de-DE" sz="2800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77408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4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Mittelalter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678840"/>
          </a:xfrm>
        </p:spPr>
        <p:txBody>
          <a:bodyPr anchor="ctr"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An Brücken, an Straßenkreuzungen, an Klöstern und Burgen, an früheren Römerstädten, an Handelsstraßen</a:t>
            </a:r>
            <a:endParaRPr lang="de-DE" sz="2800" dirty="0"/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Die Grundherren: Kaiser, König, Bischöfe</a:t>
            </a:r>
            <a:endParaRPr lang="de-DE" sz="2800" dirty="0"/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Befestigungsrecht, Münzrecht, </a:t>
            </a:r>
            <a:r>
              <a:rPr lang="de-DE" sz="2800" dirty="0" smtClean="0"/>
              <a:t>Marktrecht, Stapelrecht</a:t>
            </a:r>
            <a:endParaRPr lang="de-DE" sz="2800" dirty="0"/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Anfangs Fürsten, Bischöfe (Patrizier, Adelige) , später Bürgermeister und Ratsherren (später auch Mitregierung der Zünfte)</a:t>
            </a:r>
          </a:p>
          <a:p>
            <a:pPr marL="514350" indent="-514350">
              <a:buFont typeface="+mj-lt"/>
              <a:buAutoNum type="alphaLcParenR"/>
            </a:pPr>
            <a:r>
              <a:rPr lang="de-DE" sz="2800" dirty="0" smtClean="0"/>
              <a:t>Henker, Außereheliche, Totengräber, </a:t>
            </a:r>
            <a:r>
              <a:rPr lang="de-DE" sz="2800" dirty="0" smtClean="0"/>
              <a:t>Gaukler</a:t>
            </a: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4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A – Z   10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Was ist eine Mindmap?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10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4000" dirty="0" smtClean="0"/>
              <a:t>Eine Mindmap ist eine Darstellung von Gedanken zu einem Thema.</a:t>
            </a:r>
            <a:endParaRPr lang="de-DE" sz="40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5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6">
                    <a:lumMod val="75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6">
                  <a:lumMod val="75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0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Reise durch die Zeit  40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800" dirty="0" smtClean="0"/>
              <a:t>Mündliche Quelle </a:t>
            </a:r>
            <a:br>
              <a:rPr lang="de-DE" sz="2800" dirty="0" smtClean="0"/>
            </a:br>
            <a:r>
              <a:rPr lang="de-DE" sz="2000" dirty="0" smtClean="0"/>
              <a:t>(Interview, Oral </a:t>
            </a:r>
            <a:r>
              <a:rPr lang="de-DE" sz="2000" dirty="0" err="1" smtClean="0"/>
              <a:t>History</a:t>
            </a:r>
            <a:r>
              <a:rPr lang="de-DE" sz="2000" dirty="0" smtClean="0"/>
              <a:t>)</a:t>
            </a:r>
          </a:p>
          <a:p>
            <a:r>
              <a:rPr lang="de-DE" sz="2800" dirty="0" smtClean="0"/>
              <a:t>Schriftliche Quelle </a:t>
            </a:r>
            <a:br>
              <a:rPr lang="de-DE" sz="2800" dirty="0" smtClean="0"/>
            </a:br>
            <a:r>
              <a:rPr lang="de-DE" sz="2000" dirty="0" smtClean="0"/>
              <a:t>(Tagebuch, Brief, Inschriften, Urkunden, Verträge, Zeitungen, …)</a:t>
            </a:r>
          </a:p>
          <a:p>
            <a:r>
              <a:rPr lang="de-DE" sz="2800" dirty="0" smtClean="0"/>
              <a:t>Bild- und Tonquellen </a:t>
            </a:r>
            <a:br>
              <a:rPr lang="de-DE" sz="2800" dirty="0" smtClean="0"/>
            </a:br>
            <a:r>
              <a:rPr lang="de-DE" sz="2000" dirty="0" smtClean="0"/>
              <a:t>(Höhlenmalerei, Video, Gemälde, Reden, Fernsehausschnitte, …)</a:t>
            </a:r>
          </a:p>
          <a:p>
            <a:r>
              <a:rPr lang="de-DE" sz="2800" dirty="0" smtClean="0"/>
              <a:t>Sachquellen </a:t>
            </a:r>
            <a:br>
              <a:rPr lang="de-DE" sz="2800" dirty="0" smtClean="0"/>
            </a:br>
            <a:r>
              <a:rPr lang="de-DE" sz="2000" dirty="0" smtClean="0"/>
              <a:t>(Bauwerke, Kleidung, Möbel, Münzen, Waffen, Werkzeuge, …)</a:t>
            </a:r>
            <a:endParaRPr lang="de-DE" sz="20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13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Was ist ein Archäologe?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Nennt </a:t>
            </a:r>
            <a:r>
              <a:rPr lang="de-DE" dirty="0" smtClean="0"/>
              <a:t>vier Aufgaben des Archäologen?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8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Anhand von Funden erforschen Archäologen die Geschichte früherer Epochen.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Aufgaben: ausgraben, untersuchen, datieren (feststellen, wie alt der Fund ist), auswerten und rekonstruieren (nachbauen)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5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30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Welchen Zweck hatten die antiken Olympischen Spiele? Wo fanden sie statt?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In welchem Jahr gab es die ersten Olympischen Spiele der Neuzeit? Wo?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16968" y="5517468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75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30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de-DE" dirty="0" smtClean="0"/>
              <a:t>Sie wurden zu </a:t>
            </a:r>
            <a:r>
              <a:rPr lang="de-DE" u="sng" dirty="0" smtClean="0"/>
              <a:t>Ehren</a:t>
            </a:r>
            <a:r>
              <a:rPr lang="de-DE" dirty="0" smtClean="0"/>
              <a:t> des Göttervater Zeus abgehalten und zum Zweck, die Griechen aus allen Landesteilen und Kolonien in Frieden zusammen zu führen. Sie wurden </a:t>
            </a:r>
            <a:r>
              <a:rPr lang="de-DE" dirty="0" err="1" smtClean="0"/>
              <a:t>ín</a:t>
            </a:r>
            <a:r>
              <a:rPr lang="de-DE" dirty="0" smtClean="0"/>
              <a:t> der Polis Olympia abgehalten.</a:t>
            </a:r>
            <a:br>
              <a:rPr lang="de-DE" dirty="0" smtClean="0"/>
            </a:br>
            <a:endParaRPr lang="de-DE" dirty="0" smtClean="0"/>
          </a:p>
          <a:p>
            <a:pPr marL="742950" indent="-742950">
              <a:buFont typeface="+mj-lt"/>
              <a:buAutoNum type="alphaLcParenR"/>
            </a:pPr>
            <a:r>
              <a:rPr lang="de-DE" u="sng" dirty="0" smtClean="0"/>
              <a:t>1896</a:t>
            </a:r>
            <a:r>
              <a:rPr lang="de-DE" dirty="0" smtClean="0"/>
              <a:t> in </a:t>
            </a:r>
            <a:r>
              <a:rPr lang="de-DE" u="sng" dirty="0" smtClean="0"/>
              <a:t>Athen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767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smtClean="0"/>
              <a:t>Nennt drei verschiedene Herrschaftsformen! 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7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800" u="sng" dirty="0" smtClean="0"/>
              <a:t>Aristokratie</a:t>
            </a:r>
            <a:r>
              <a:rPr lang="de-DE" sz="2800" dirty="0" smtClean="0"/>
              <a:t> (Adelsherrschaft)</a:t>
            </a:r>
            <a:br>
              <a:rPr lang="de-DE" sz="2800" dirty="0" smtClean="0"/>
            </a:br>
            <a:r>
              <a:rPr lang="de-DE" sz="2000" dirty="0" err="1" smtClean="0"/>
              <a:t>evl</a:t>
            </a:r>
            <a:r>
              <a:rPr lang="de-DE" sz="2000" dirty="0" smtClean="0"/>
              <a:t>. Oligarchie (Herrschaft Weniger)</a:t>
            </a:r>
          </a:p>
          <a:p>
            <a:r>
              <a:rPr lang="de-DE" sz="2800" u="sng" dirty="0" smtClean="0"/>
              <a:t>Monarchie</a:t>
            </a:r>
            <a:r>
              <a:rPr lang="de-DE" sz="2800" dirty="0" smtClean="0"/>
              <a:t> (Alleinherrschaft, an der Spitze des Staates steht ein König)</a:t>
            </a:r>
          </a:p>
          <a:p>
            <a:r>
              <a:rPr lang="de-DE" sz="2800" u="sng" dirty="0" smtClean="0"/>
              <a:t>Demokratie</a:t>
            </a:r>
            <a:r>
              <a:rPr lang="de-DE" sz="2800" dirty="0" smtClean="0"/>
              <a:t> (Volksherrschaft, die Bürger bestimmen selbst)</a:t>
            </a:r>
            <a:br>
              <a:rPr lang="de-DE" sz="2800" dirty="0" smtClean="0"/>
            </a:br>
            <a:endParaRPr lang="de-DE" sz="2000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50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smtClean="0"/>
              <a:t>Nennt vier Merkmale einer Hochkultur!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5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50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3600" dirty="0" smtClean="0"/>
              <a:t>Schrift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3600" dirty="0" smtClean="0"/>
              <a:t>Religion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3600" dirty="0" smtClean="0"/>
              <a:t>Städte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3600" dirty="0" smtClean="0"/>
              <a:t>Feste Gesellschaftsordnung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3600" dirty="0" smtClean="0"/>
              <a:t>Leistungen in Kunst und Architektur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4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 – Z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60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1304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E4E9E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1691</Words>
  <Application>Microsoft Office PowerPoint</Application>
  <PresentationFormat>Bildschirmpräsentation (4:3)</PresentationFormat>
  <Paragraphs>342</Paragraphs>
  <Slides>103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103</vt:i4>
      </vt:variant>
    </vt:vector>
  </HeadingPairs>
  <TitlesOfParts>
    <vt:vector size="104" baseType="lpstr">
      <vt:lpstr>Larissa</vt:lpstr>
      <vt:lpstr>Der große Preis</vt:lpstr>
      <vt:lpstr>Reise durch die Zeit  10</vt:lpstr>
      <vt:lpstr>Antwort:  Reise durch die Zeit  10</vt:lpstr>
      <vt:lpstr>Reise durch die Zeit  20</vt:lpstr>
      <vt:lpstr>Reise durch die Zeit  30</vt:lpstr>
      <vt:lpstr>Antwort:  Reise durch die Zeit  30</vt:lpstr>
      <vt:lpstr>Reise durch die Zeit  40</vt:lpstr>
      <vt:lpstr>Reise durch die Zeit  40</vt:lpstr>
      <vt:lpstr>Antwort:  Reise durch die Zeit  40</vt:lpstr>
      <vt:lpstr>Reise durch die Zeit  50</vt:lpstr>
      <vt:lpstr>Antwort:  Reise durch die Zeit  50</vt:lpstr>
      <vt:lpstr>Reise durch die Zeit  60</vt:lpstr>
      <vt:lpstr>Antwort:  Reise durch die Zeit  60</vt:lpstr>
      <vt:lpstr>Reise durch die Zeit  70</vt:lpstr>
      <vt:lpstr>Reise durch die Zeit  70</vt:lpstr>
      <vt:lpstr>Antwort:  Reise durch die Zeit  70</vt:lpstr>
      <vt:lpstr>Reise durch die Zeit  80</vt:lpstr>
      <vt:lpstr>Antwort:  Reise durch die Zeit  80</vt:lpstr>
      <vt:lpstr>Das Alte Ägypten  10</vt:lpstr>
      <vt:lpstr>Das Alte Ägypten  10</vt:lpstr>
      <vt:lpstr>Antwort:  Das Alte Ägypten  10</vt:lpstr>
      <vt:lpstr>Das Alte Ägypten  20</vt:lpstr>
      <vt:lpstr>Antwort:  Das Alte Ägypten  20</vt:lpstr>
      <vt:lpstr>Das Alte Ägypten  30</vt:lpstr>
      <vt:lpstr>Das Alte Ägypten 30</vt:lpstr>
      <vt:lpstr>Antwort: Das Alte Ägypten 30</vt:lpstr>
      <vt:lpstr>Das Alte Ägypten  40</vt:lpstr>
      <vt:lpstr>Antwort:  Das Alte Ägypten  40</vt:lpstr>
      <vt:lpstr>Das Alte Ägypten  50</vt:lpstr>
      <vt:lpstr>Das Alte Ägypten  60</vt:lpstr>
      <vt:lpstr>Antwort:  Das Alte Ägypten  60</vt:lpstr>
      <vt:lpstr>Das Alte Ägypten  70</vt:lpstr>
      <vt:lpstr>Antwort:  Das Alte Ägypten  70</vt:lpstr>
      <vt:lpstr>Das Alte Ägypten  80</vt:lpstr>
      <vt:lpstr>Antwort:  Das Alte Ägypten  80</vt:lpstr>
      <vt:lpstr>Welt der Griechen 10</vt:lpstr>
      <vt:lpstr>Welt der Griechen 10</vt:lpstr>
      <vt:lpstr>Antwort:  Welt der Griechen 10</vt:lpstr>
      <vt:lpstr>Welt der Griechen 20</vt:lpstr>
      <vt:lpstr>Antwort:  Welt der Griechen 20</vt:lpstr>
      <vt:lpstr>Welt der Griechen 30</vt:lpstr>
      <vt:lpstr>Antwort: Welt der Griechen 30</vt:lpstr>
      <vt:lpstr>Welt der Griechen 40</vt:lpstr>
      <vt:lpstr>Welt der Griechen 40</vt:lpstr>
      <vt:lpstr>Antwort:  Welt der Griechen 40</vt:lpstr>
      <vt:lpstr>Welt der Griechen 50</vt:lpstr>
      <vt:lpstr>Antwort:  Welt der Griechen 50</vt:lpstr>
      <vt:lpstr>Welt der Griechen 60</vt:lpstr>
      <vt:lpstr>Antwort:  Welt der Griechen 60</vt:lpstr>
      <vt:lpstr>Welt der Griechen 70</vt:lpstr>
      <vt:lpstr>Antwort:  Welt der Griechen 70</vt:lpstr>
      <vt:lpstr>Welt der Griechen 80</vt:lpstr>
      <vt:lpstr>Das Alte Rom  10</vt:lpstr>
      <vt:lpstr>Antwort:  Das Alte Rom  10</vt:lpstr>
      <vt:lpstr>Das Alte Rom  20</vt:lpstr>
      <vt:lpstr>Das Alte Rom  30</vt:lpstr>
      <vt:lpstr>Antwort: Das Alte Rom  30</vt:lpstr>
      <vt:lpstr>Das Alte Rom  40</vt:lpstr>
      <vt:lpstr>Antwort:  Das Alte Rom  40</vt:lpstr>
      <vt:lpstr>Das Alte Rom  50</vt:lpstr>
      <vt:lpstr>Antwort:  Das Alte Rom  50</vt:lpstr>
      <vt:lpstr>Das Alte Rom  60</vt:lpstr>
      <vt:lpstr>Das Alte Rom  60</vt:lpstr>
      <vt:lpstr>Antwort:  Das Alte Rom  60</vt:lpstr>
      <vt:lpstr>Das Alte Rom  70</vt:lpstr>
      <vt:lpstr>Das Alte Rom  70</vt:lpstr>
      <vt:lpstr>Antwort:  Das Alte Rom  70</vt:lpstr>
      <vt:lpstr>Das Alte Rom  80</vt:lpstr>
      <vt:lpstr>Antwort:  Das Alte Rom  80</vt:lpstr>
      <vt:lpstr>Mittelalter 10</vt:lpstr>
      <vt:lpstr>Antwort:  Mittelalter  10</vt:lpstr>
      <vt:lpstr>Mittelalter  20</vt:lpstr>
      <vt:lpstr>Antwort:  Mittelalter  20</vt:lpstr>
      <vt:lpstr>Mittelalter  30</vt:lpstr>
      <vt:lpstr>Antwort: Mittelalter  30</vt:lpstr>
      <vt:lpstr>Mittelalter  40</vt:lpstr>
      <vt:lpstr>Mittelalter  40</vt:lpstr>
      <vt:lpstr>Antwort:  Mittelalter  40</vt:lpstr>
      <vt:lpstr>Mittelalter  50</vt:lpstr>
      <vt:lpstr>Antwort:  Mittelalter  50</vt:lpstr>
      <vt:lpstr>Mittelalter  60</vt:lpstr>
      <vt:lpstr>Mittelalter  70</vt:lpstr>
      <vt:lpstr>Antwort:  Mittelalter  70</vt:lpstr>
      <vt:lpstr>Mittelalter  80</vt:lpstr>
      <vt:lpstr>Mittelalter  80</vt:lpstr>
      <vt:lpstr>Antwort:  Mittelalter  80</vt:lpstr>
      <vt:lpstr>A – Z   10</vt:lpstr>
      <vt:lpstr>Antwort:  A – Z   10</vt:lpstr>
      <vt:lpstr>A – Z   20</vt:lpstr>
      <vt:lpstr>A – Z   20</vt:lpstr>
      <vt:lpstr>Antwort:  A – Z   20</vt:lpstr>
      <vt:lpstr>A – Z   30</vt:lpstr>
      <vt:lpstr>Antwort: A – Z   30</vt:lpstr>
      <vt:lpstr>A – Z   40</vt:lpstr>
      <vt:lpstr>A – Z   40</vt:lpstr>
      <vt:lpstr>Antwort:  A – Z   40</vt:lpstr>
      <vt:lpstr>A – Z   50</vt:lpstr>
      <vt:lpstr>Antwort:  A – Z   50</vt:lpstr>
      <vt:lpstr>A – Z   60</vt:lpstr>
      <vt:lpstr>A – Z   70</vt:lpstr>
      <vt:lpstr>Antwort:  A – Z   70</vt:lpstr>
      <vt:lpstr>A – Z   80</vt:lpstr>
      <vt:lpstr>Antwort:  A – Z   80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große Preis</dc:title>
  <dc:creator>Gabi</dc:creator>
  <cp:lastModifiedBy>Gabi</cp:lastModifiedBy>
  <cp:revision>71</cp:revision>
  <dcterms:created xsi:type="dcterms:W3CDTF">2013-06-02T10:17:44Z</dcterms:created>
  <dcterms:modified xsi:type="dcterms:W3CDTF">2013-06-05T06:29:37Z</dcterms:modified>
</cp:coreProperties>
</file>