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3" r:id="rId6"/>
    <p:sldId id="258" r:id="rId7"/>
    <p:sldId id="266" r:id="rId8"/>
    <p:sldId id="268" r:id="rId9"/>
    <p:sldId id="267" r:id="rId10"/>
    <p:sldId id="274" r:id="rId11"/>
    <p:sldId id="275" r:id="rId12"/>
    <p:sldId id="276" r:id="rId13"/>
    <p:sldId id="277" r:id="rId14"/>
    <p:sldId id="269" r:id="rId15"/>
    <p:sldId id="270" r:id="rId16"/>
    <p:sldId id="273" r:id="rId17"/>
    <p:sldId id="272" r:id="rId18"/>
    <p:sldId id="271" r:id="rId19"/>
    <p:sldId id="299" r:id="rId20"/>
    <p:sldId id="278" r:id="rId21"/>
    <p:sldId id="279" r:id="rId22"/>
    <p:sldId id="296" r:id="rId23"/>
    <p:sldId id="297" r:id="rId24"/>
    <p:sldId id="298" r:id="rId25"/>
    <p:sldId id="281" r:id="rId26"/>
    <p:sldId id="282" r:id="rId27"/>
    <p:sldId id="284" r:id="rId28"/>
    <p:sldId id="285" r:id="rId29"/>
    <p:sldId id="295" r:id="rId30"/>
    <p:sldId id="288" r:id="rId31"/>
    <p:sldId id="289" r:id="rId32"/>
    <p:sldId id="291" r:id="rId33"/>
    <p:sldId id="292" r:id="rId34"/>
    <p:sldId id="293" r:id="rId35"/>
    <p:sldId id="294" r:id="rId36"/>
    <p:sldId id="321" r:id="rId37"/>
    <p:sldId id="301" r:id="rId38"/>
    <p:sldId id="302" r:id="rId39"/>
    <p:sldId id="303" r:id="rId40"/>
    <p:sldId id="304" r:id="rId41"/>
    <p:sldId id="306" r:id="rId42"/>
    <p:sldId id="307" r:id="rId43"/>
    <p:sldId id="317" r:id="rId44"/>
    <p:sldId id="308" r:id="rId45"/>
    <p:sldId id="309" r:id="rId46"/>
    <p:sldId id="319" r:id="rId47"/>
    <p:sldId id="320" r:id="rId48"/>
    <p:sldId id="311" r:id="rId49"/>
    <p:sldId id="312" r:id="rId50"/>
    <p:sldId id="313" r:id="rId51"/>
    <p:sldId id="314" r:id="rId52"/>
    <p:sldId id="318" r:id="rId53"/>
    <p:sldId id="323" r:id="rId54"/>
    <p:sldId id="324" r:id="rId55"/>
    <p:sldId id="338" r:id="rId56"/>
    <p:sldId id="327" r:id="rId57"/>
    <p:sldId id="328" r:id="rId58"/>
    <p:sldId id="330" r:id="rId59"/>
    <p:sldId id="331" r:id="rId60"/>
    <p:sldId id="332" r:id="rId61"/>
    <p:sldId id="333" r:id="rId62"/>
    <p:sldId id="341" r:id="rId63"/>
    <p:sldId id="334" r:id="rId64"/>
    <p:sldId id="335" r:id="rId65"/>
    <p:sldId id="342" r:id="rId66"/>
    <p:sldId id="336" r:id="rId67"/>
    <p:sldId id="337" r:id="rId68"/>
    <p:sldId id="339" r:id="rId69"/>
    <p:sldId id="340" r:id="rId70"/>
    <p:sldId id="343" r:id="rId71"/>
    <p:sldId id="344" r:id="rId72"/>
    <p:sldId id="363" r:id="rId73"/>
    <p:sldId id="364" r:id="rId74"/>
    <p:sldId id="346" r:id="rId75"/>
    <p:sldId id="347" r:id="rId76"/>
    <p:sldId id="361" r:id="rId77"/>
    <p:sldId id="348" r:id="rId78"/>
    <p:sldId id="349" r:id="rId79"/>
    <p:sldId id="350" r:id="rId80"/>
    <p:sldId id="351" r:id="rId81"/>
    <p:sldId id="362" r:id="rId82"/>
    <p:sldId id="356" r:id="rId83"/>
    <p:sldId id="357" r:id="rId84"/>
    <p:sldId id="360" r:id="rId85"/>
    <p:sldId id="358" r:id="rId86"/>
    <p:sldId id="359" r:id="rId87"/>
    <p:sldId id="365" r:id="rId88"/>
    <p:sldId id="366" r:id="rId89"/>
    <p:sldId id="383" r:id="rId90"/>
    <p:sldId id="367" r:id="rId91"/>
    <p:sldId id="368" r:id="rId92"/>
    <p:sldId id="369" r:id="rId93"/>
    <p:sldId id="370" r:id="rId94"/>
    <p:sldId id="382" r:id="rId95"/>
    <p:sldId id="372" r:id="rId96"/>
    <p:sldId id="373" r:id="rId97"/>
    <p:sldId id="374" r:id="rId98"/>
    <p:sldId id="375" r:id="rId99"/>
    <p:sldId id="376" r:id="rId100"/>
    <p:sldId id="377" r:id="rId101"/>
    <p:sldId id="378" r:id="rId102"/>
    <p:sldId id="380" r:id="rId103"/>
    <p:sldId id="381" r:id="rId10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theme" Target="theme/theme1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17.06.2014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0608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17.06.2014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939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17.06.2014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018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17.06.2014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4961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17.06.2014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0928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17.06.2014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6844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17.06.2014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815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17.06.2014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3585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17.06.2014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6914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17.06.2014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7365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17.06.2014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30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D2D1A-35BA-45F7-B2C5-37611C95BFAD}" type="datetimeFigureOut">
              <a:rPr lang="de-DE" smtClean="0"/>
              <a:t>17.06.2014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7012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89.xml"/><Relationship Id="rId18" Type="http://schemas.openxmlformats.org/officeDocument/2006/relationships/slide" Target="slide74.xml"/><Relationship Id="rId26" Type="http://schemas.openxmlformats.org/officeDocument/2006/relationships/slide" Target="slide10.xml"/><Relationship Id="rId39" Type="http://schemas.openxmlformats.org/officeDocument/2006/relationships/slide" Target="slide32.xml"/><Relationship Id="rId3" Type="http://schemas.openxmlformats.org/officeDocument/2006/relationships/slide" Target="slide19.xml"/><Relationship Id="rId21" Type="http://schemas.openxmlformats.org/officeDocument/2006/relationships/slide" Target="slide27.xml"/><Relationship Id="rId34" Type="http://schemas.openxmlformats.org/officeDocument/2006/relationships/slide" Target="slide48.xml"/><Relationship Id="rId42" Type="http://schemas.openxmlformats.org/officeDocument/2006/relationships/slide" Target="slide82.xml"/><Relationship Id="rId47" Type="http://schemas.openxmlformats.org/officeDocument/2006/relationships/slide" Target="slide68.xml"/><Relationship Id="rId7" Type="http://schemas.openxmlformats.org/officeDocument/2006/relationships/slide" Target="slide87.xml"/><Relationship Id="rId12" Type="http://schemas.openxmlformats.org/officeDocument/2006/relationships/slide" Target="slide72.xml"/><Relationship Id="rId17" Type="http://schemas.openxmlformats.org/officeDocument/2006/relationships/slide" Target="slide56.xml"/><Relationship Id="rId25" Type="http://schemas.openxmlformats.org/officeDocument/2006/relationships/slide" Target="slide94.xml"/><Relationship Id="rId33" Type="http://schemas.openxmlformats.org/officeDocument/2006/relationships/slide" Target="slide30.xml"/><Relationship Id="rId38" Type="http://schemas.openxmlformats.org/officeDocument/2006/relationships/slide" Target="slide14.xml"/><Relationship Id="rId46" Type="http://schemas.openxmlformats.org/officeDocument/2006/relationships/slide" Target="slide52.xml"/><Relationship Id="rId2" Type="http://schemas.openxmlformats.org/officeDocument/2006/relationships/slide" Target="slide2.xml"/><Relationship Id="rId16" Type="http://schemas.openxmlformats.org/officeDocument/2006/relationships/slide" Target="slide41.xml"/><Relationship Id="rId20" Type="http://schemas.openxmlformats.org/officeDocument/2006/relationships/slide" Target="slide7.xml"/><Relationship Id="rId29" Type="http://schemas.openxmlformats.org/officeDocument/2006/relationships/slide" Target="slide60.xml"/><Relationship Id="rId41" Type="http://schemas.openxmlformats.org/officeDocument/2006/relationships/slide" Target="slide6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0.xml"/><Relationship Id="rId11" Type="http://schemas.openxmlformats.org/officeDocument/2006/relationships/slide" Target="slide55.xml"/><Relationship Id="rId24" Type="http://schemas.openxmlformats.org/officeDocument/2006/relationships/slide" Target="slide76.xml"/><Relationship Id="rId32" Type="http://schemas.openxmlformats.org/officeDocument/2006/relationships/slide" Target="slide12.xml"/><Relationship Id="rId37" Type="http://schemas.openxmlformats.org/officeDocument/2006/relationships/slide" Target="slide99.xml"/><Relationship Id="rId40" Type="http://schemas.openxmlformats.org/officeDocument/2006/relationships/slide" Target="slide50.xml"/><Relationship Id="rId45" Type="http://schemas.openxmlformats.org/officeDocument/2006/relationships/slide" Target="slide34.xml"/><Relationship Id="rId5" Type="http://schemas.openxmlformats.org/officeDocument/2006/relationships/slide" Target="slide53.xml"/><Relationship Id="rId15" Type="http://schemas.openxmlformats.org/officeDocument/2006/relationships/slide" Target="slide24.xml"/><Relationship Id="rId23" Type="http://schemas.openxmlformats.org/officeDocument/2006/relationships/slide" Target="slide58.xml"/><Relationship Id="rId28" Type="http://schemas.openxmlformats.org/officeDocument/2006/relationships/slide" Target="slide46.xml"/><Relationship Id="rId36" Type="http://schemas.openxmlformats.org/officeDocument/2006/relationships/slide" Target="slide81.xml"/><Relationship Id="rId49" Type="http://schemas.openxmlformats.org/officeDocument/2006/relationships/slide" Target="slide102.xml"/><Relationship Id="rId10" Type="http://schemas.openxmlformats.org/officeDocument/2006/relationships/slide" Target="slide39.xml"/><Relationship Id="rId19" Type="http://schemas.openxmlformats.org/officeDocument/2006/relationships/slide" Target="slide92.xml"/><Relationship Id="rId31" Type="http://schemas.openxmlformats.org/officeDocument/2006/relationships/slide" Target="slide97.xml"/><Relationship Id="rId44" Type="http://schemas.openxmlformats.org/officeDocument/2006/relationships/slide" Target="slide17.xml"/><Relationship Id="rId4" Type="http://schemas.openxmlformats.org/officeDocument/2006/relationships/slide" Target="slide36.xml"/><Relationship Id="rId9" Type="http://schemas.openxmlformats.org/officeDocument/2006/relationships/slide" Target="slide22.xml"/><Relationship Id="rId14" Type="http://schemas.openxmlformats.org/officeDocument/2006/relationships/slide" Target="slide5.xml"/><Relationship Id="rId22" Type="http://schemas.openxmlformats.org/officeDocument/2006/relationships/slide" Target="slide43.xml"/><Relationship Id="rId27" Type="http://schemas.openxmlformats.org/officeDocument/2006/relationships/slide" Target="slide29.xml"/><Relationship Id="rId30" Type="http://schemas.openxmlformats.org/officeDocument/2006/relationships/slide" Target="slide79.xml"/><Relationship Id="rId35" Type="http://schemas.openxmlformats.org/officeDocument/2006/relationships/slide" Target="slide62.xml"/><Relationship Id="rId43" Type="http://schemas.openxmlformats.org/officeDocument/2006/relationships/slide" Target="slide100.xml"/><Relationship Id="rId48" Type="http://schemas.openxmlformats.org/officeDocument/2006/relationships/slide" Target="slide84.xml"/><Relationship Id="rId8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01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03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5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66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77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83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slide" Target="slide8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9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slide" Target="slide9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mtClean="0"/>
              <a:t>Der große Preis</a:t>
            </a:r>
            <a:endParaRPr lang="de-DE" dirty="0"/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141167"/>
              </p:ext>
            </p:extLst>
          </p:nvPr>
        </p:nvGraphicFramePr>
        <p:xfrm>
          <a:off x="611560" y="728620"/>
          <a:ext cx="8208912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  <a:gridCol w="1368152"/>
                <a:gridCol w="1368152"/>
                <a:gridCol w="1368152"/>
                <a:gridCol w="1368152"/>
              </a:tblGrid>
              <a:tr h="567063">
                <a:tc>
                  <a:txBody>
                    <a:bodyPr/>
                    <a:lstStyle/>
                    <a:p>
                      <a:pPr algn="ctr"/>
                      <a:r>
                        <a:rPr lang="de-DE" sz="1800" dirty="0" smtClean="0"/>
                        <a:t>Wir Europäer</a:t>
                      </a:r>
                      <a:endParaRPr lang="de-D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Klima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Landschafts-formende Kräfte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Nahrungs-mittel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Rohstoffe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Bevölkerung</a:t>
                      </a:r>
                      <a:endParaRPr lang="de-DE" dirty="0"/>
                    </a:p>
                  </a:txBody>
                  <a:tcPr/>
                </a:tc>
              </a:tr>
              <a:tr h="567063"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2" action="ppaction://hlinksldjump"/>
                        </a:rPr>
                        <a:t>10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600" dirty="0" smtClean="0">
                          <a:hlinkClick r:id="rId3" action="ppaction://hlinksldjump"/>
                        </a:rPr>
                        <a:t>10</a:t>
                      </a:r>
                      <a:endParaRPr lang="de-DE" sz="3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4" action="ppaction://hlinksldjump"/>
                        </a:rPr>
                        <a:t>10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5" action="ppaction://hlinksldjump"/>
                        </a:rPr>
                        <a:t>10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6" action="ppaction://hlinksldjump"/>
                        </a:rPr>
                        <a:t>10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7" action="ppaction://hlinksldjump"/>
                        </a:rPr>
                        <a:t>10</a:t>
                      </a:r>
                      <a:endParaRPr lang="de-DE" sz="3600" dirty="0"/>
                    </a:p>
                  </a:txBody>
                  <a:tcPr anchor="ctr"/>
                </a:tc>
              </a:tr>
              <a:tr h="567063"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8" action="ppaction://hlinksldjump"/>
                        </a:rPr>
                        <a:t>20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9" action="ppaction://hlinksldjump"/>
                        </a:rPr>
                        <a:t>20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10" action="ppaction://hlinksldjump"/>
                        </a:rPr>
                        <a:t>20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11" action="ppaction://hlinksldjump"/>
                        </a:rPr>
                        <a:t>20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12" action="ppaction://hlinksldjump"/>
                        </a:rPr>
                        <a:t>20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13" action="ppaction://hlinksldjump"/>
                        </a:rPr>
                        <a:t>20</a:t>
                      </a:r>
                      <a:endParaRPr lang="de-DE" sz="3600" dirty="0"/>
                    </a:p>
                  </a:txBody>
                  <a:tcPr anchor="ctr"/>
                </a:tc>
              </a:tr>
              <a:tr h="567063"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14" action="ppaction://hlinksldjump"/>
                        </a:rPr>
                        <a:t>30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15" action="ppaction://hlinksldjump"/>
                        </a:rPr>
                        <a:t>30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16" action="ppaction://hlinksldjump"/>
                        </a:rPr>
                        <a:t>30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17" action="ppaction://hlinksldjump"/>
                        </a:rPr>
                        <a:t>30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18" action="ppaction://hlinksldjump"/>
                        </a:rPr>
                        <a:t>30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19" action="ppaction://hlinksldjump"/>
                        </a:rPr>
                        <a:t>30</a:t>
                      </a:r>
                      <a:endParaRPr lang="de-DE" sz="3600" dirty="0"/>
                    </a:p>
                  </a:txBody>
                  <a:tcPr anchor="ctr"/>
                </a:tc>
              </a:tr>
              <a:tr h="567063"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20" action="ppaction://hlinksldjump"/>
                        </a:rPr>
                        <a:t>40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21" action="ppaction://hlinksldjump"/>
                        </a:rPr>
                        <a:t>40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22" action="ppaction://hlinksldjump"/>
                        </a:rPr>
                        <a:t>40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23" action="ppaction://hlinksldjump"/>
                        </a:rPr>
                        <a:t>40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24" action="ppaction://hlinksldjump"/>
                        </a:rPr>
                        <a:t>40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25" action="ppaction://hlinksldjump"/>
                        </a:rPr>
                        <a:t>40</a:t>
                      </a:r>
                      <a:endParaRPr lang="de-DE" sz="3600" dirty="0"/>
                    </a:p>
                  </a:txBody>
                  <a:tcPr anchor="ctr"/>
                </a:tc>
              </a:tr>
              <a:tr h="567063"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26" action="ppaction://hlinksldjump"/>
                        </a:rPr>
                        <a:t>50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27" action="ppaction://hlinksldjump"/>
                        </a:rPr>
                        <a:t>50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28" action="ppaction://hlinksldjump"/>
                        </a:rPr>
                        <a:t>50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29" action="ppaction://hlinksldjump"/>
                        </a:rPr>
                        <a:t>50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30" action="ppaction://hlinksldjump"/>
                        </a:rPr>
                        <a:t>50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31" action="ppaction://hlinksldjump"/>
                        </a:rPr>
                        <a:t>50</a:t>
                      </a:r>
                      <a:endParaRPr lang="de-DE" sz="3600" dirty="0"/>
                    </a:p>
                  </a:txBody>
                  <a:tcPr anchor="ctr"/>
                </a:tc>
              </a:tr>
              <a:tr h="567063"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32" action="ppaction://hlinksldjump"/>
                        </a:rPr>
                        <a:t>60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33" action="ppaction://hlinksldjump"/>
                        </a:rPr>
                        <a:t>60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34" action="ppaction://hlinksldjump"/>
                        </a:rPr>
                        <a:t>60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35" action="ppaction://hlinksldjump"/>
                        </a:rPr>
                        <a:t>60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36" action="ppaction://hlinksldjump"/>
                        </a:rPr>
                        <a:t>60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37" action="ppaction://hlinksldjump"/>
                        </a:rPr>
                        <a:t>60</a:t>
                      </a:r>
                      <a:endParaRPr lang="de-DE" sz="3600" dirty="0"/>
                    </a:p>
                  </a:txBody>
                  <a:tcPr anchor="ctr"/>
                </a:tc>
              </a:tr>
              <a:tr h="567063"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38" action="ppaction://hlinksldjump"/>
                        </a:rPr>
                        <a:t>70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39" action="ppaction://hlinksldjump"/>
                        </a:rPr>
                        <a:t>70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40" action="ppaction://hlinksldjump"/>
                        </a:rPr>
                        <a:t>70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41" action="ppaction://hlinksldjump"/>
                        </a:rPr>
                        <a:t>70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42" action="ppaction://hlinksldjump"/>
                        </a:rPr>
                        <a:t>70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43" action="ppaction://hlinksldjump"/>
                        </a:rPr>
                        <a:t>70</a:t>
                      </a:r>
                      <a:endParaRPr lang="de-DE" sz="3600" dirty="0"/>
                    </a:p>
                  </a:txBody>
                  <a:tcPr anchor="ctr"/>
                </a:tc>
              </a:tr>
              <a:tr h="567063"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44" action="ppaction://hlinksldjump"/>
                        </a:rPr>
                        <a:t>80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45" action="ppaction://hlinksldjump"/>
                        </a:rPr>
                        <a:t>80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46" action="ppaction://hlinksldjump"/>
                        </a:rPr>
                        <a:t>80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47" action="ppaction://hlinksldjump"/>
                        </a:rPr>
                        <a:t>80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48" action="ppaction://hlinksldjump"/>
                        </a:rPr>
                        <a:t>80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49" action="ppaction://hlinksldjump"/>
                        </a:rPr>
                        <a:t>80</a:t>
                      </a:r>
                      <a:endParaRPr lang="de-DE" sz="3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itel 1"/>
          <p:cNvSpPr txBox="1">
            <a:spLocks/>
          </p:cNvSpPr>
          <p:nvPr/>
        </p:nvSpPr>
        <p:spPr>
          <a:xfrm>
            <a:off x="457200" y="274638"/>
            <a:ext cx="8229600" cy="346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b="1" dirty="0" smtClean="0">
                <a:solidFill>
                  <a:schemeClr val="tx2">
                    <a:lumMod val="75000"/>
                  </a:schemeClr>
                </a:solidFill>
              </a:rPr>
              <a:t>Der große Preis - EUROPA</a:t>
            </a:r>
            <a:endParaRPr lang="de-DE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90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Wir Europäer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50</a:t>
            </a: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Wie viele Staaten Europas sind </a:t>
            </a:r>
            <a:r>
              <a:rPr lang="de-DE" dirty="0" smtClean="0"/>
              <a:t>zurzeit </a:t>
            </a:r>
            <a:r>
              <a:rPr lang="de-DE" dirty="0" smtClean="0"/>
              <a:t>Mitglied der EU?</a:t>
            </a: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4111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829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Bevölkerung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70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>
              <a:buNone/>
            </a:pPr>
            <a:r>
              <a:rPr lang="de-DE" dirty="0" smtClean="0"/>
              <a:t>Menschen wandern:</a:t>
            </a:r>
          </a:p>
          <a:p>
            <a:pPr marL="0" indent="0">
              <a:buNone/>
            </a:pPr>
            <a:r>
              <a:rPr lang="de-DE" dirty="0" smtClean="0"/>
              <a:t>Nenne Gründe, warum Menschen ihre Heimat verlassen! (nenne 4!)</a:t>
            </a:r>
          </a:p>
          <a:p>
            <a:pPr marL="0" indent="0">
              <a:buNone/>
            </a:pPr>
            <a:r>
              <a:rPr lang="de-DE" dirty="0" smtClean="0"/>
              <a:t>Weißt du den Fachbegriff?</a:t>
            </a:r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881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8898" y="188641"/>
            <a:ext cx="7772400" cy="1224136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Bevölkerung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70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55576" y="1628800"/>
            <a:ext cx="7128792" cy="3312368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chemeClr val="tx1"/>
                </a:solidFill>
              </a:rPr>
              <a:t>Gesellschaftliche Gründe: </a:t>
            </a:r>
            <a:r>
              <a:rPr lang="de-DE" sz="2400" dirty="0" smtClean="0">
                <a:solidFill>
                  <a:schemeClr val="tx1"/>
                </a:solidFill>
              </a:rPr>
              <a:t>Bevölkerungswachstum, Bildungschancen, schlechte Gesundheitsvorsorge, Krieg, Verfolgung, Naturkatastrophen, …</a:t>
            </a:r>
            <a:br>
              <a:rPr lang="de-DE" sz="2400" dirty="0" smtClean="0">
                <a:solidFill>
                  <a:schemeClr val="tx1"/>
                </a:solidFill>
              </a:rPr>
            </a:br>
            <a:r>
              <a:rPr lang="de-DE" sz="2800" dirty="0" smtClean="0">
                <a:solidFill>
                  <a:schemeClr val="tx1"/>
                </a:solidFill>
              </a:rPr>
              <a:t>Persönliche Gründe:</a:t>
            </a:r>
            <a:br>
              <a:rPr lang="de-DE" sz="2800" dirty="0" smtClean="0">
                <a:solidFill>
                  <a:schemeClr val="tx1"/>
                </a:solidFill>
              </a:rPr>
            </a:br>
            <a:r>
              <a:rPr lang="de-DE" sz="2400" dirty="0" smtClean="0">
                <a:solidFill>
                  <a:schemeClr val="tx1"/>
                </a:solidFill>
              </a:rPr>
              <a:t>(eigene wirtschaftliche Lage, Kontakte zu anderen Menschen, Einkommenssicherung)</a:t>
            </a:r>
            <a:endParaRPr lang="de-DE" sz="24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chemeClr val="tx1"/>
                </a:solidFill>
              </a:rPr>
              <a:t>Der Fachbegriff ist Migration.</a:t>
            </a:r>
            <a:br>
              <a:rPr lang="de-DE" sz="2800" dirty="0" smtClean="0">
                <a:solidFill>
                  <a:schemeClr val="tx1"/>
                </a:solidFill>
              </a:rPr>
            </a:br>
            <a:endParaRPr lang="de-DE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92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Bevölkerung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80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>
            <a:normAutofit/>
          </a:bodyPr>
          <a:lstStyle/>
          <a:p>
            <a:r>
              <a:rPr lang="de-DE" dirty="0"/>
              <a:t>Erkläre den Begriff „</a:t>
            </a:r>
            <a:r>
              <a:rPr lang="de-DE" b="1" dirty="0"/>
              <a:t>Metropole</a:t>
            </a:r>
            <a:r>
              <a:rPr lang="de-DE" dirty="0"/>
              <a:t>“!</a:t>
            </a:r>
          </a:p>
          <a:p>
            <a:r>
              <a:rPr lang="de-DE" dirty="0"/>
              <a:t>Welche </a:t>
            </a:r>
            <a:r>
              <a:rPr lang="de-DE" b="1" dirty="0"/>
              <a:t>Bedeutung</a:t>
            </a:r>
            <a:r>
              <a:rPr lang="de-DE" dirty="0"/>
              <a:t> haben Metropolen? </a:t>
            </a:r>
            <a:br>
              <a:rPr lang="de-DE" dirty="0"/>
            </a:br>
            <a:r>
              <a:rPr lang="de-DE" dirty="0"/>
              <a:t>(nenne 3!)</a:t>
            </a:r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4111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341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Bevölkerung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80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Untertitel 4"/>
          <p:cNvSpPr txBox="1">
            <a:spLocks/>
          </p:cNvSpPr>
          <p:nvPr/>
        </p:nvSpPr>
        <p:spPr>
          <a:xfrm>
            <a:off x="971600" y="1700808"/>
            <a:ext cx="7560840" cy="30963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5" indent="0">
              <a:buNone/>
            </a:pPr>
            <a:r>
              <a:rPr lang="de-DE" sz="3600" dirty="0" smtClean="0"/>
              <a:t>Metropolen sind große Städte mit einer großen </a:t>
            </a:r>
            <a:r>
              <a:rPr lang="de-DE" sz="3600" b="1" dirty="0" smtClean="0"/>
              <a:t>wirtschaftlichen</a:t>
            </a:r>
            <a:r>
              <a:rPr lang="de-DE" sz="3600" dirty="0" smtClean="0"/>
              <a:t>, </a:t>
            </a:r>
            <a:r>
              <a:rPr lang="de-DE" sz="3600" b="1" dirty="0" smtClean="0"/>
              <a:t>politischen</a:t>
            </a:r>
            <a:r>
              <a:rPr lang="de-DE" sz="3600" dirty="0" smtClean="0"/>
              <a:t> und </a:t>
            </a:r>
            <a:r>
              <a:rPr lang="de-DE" sz="3600" b="1" dirty="0" smtClean="0"/>
              <a:t>kulturellen</a:t>
            </a:r>
            <a:r>
              <a:rPr lang="de-DE" sz="3600" dirty="0" smtClean="0"/>
              <a:t> Bedeutung. Sie sind </a:t>
            </a:r>
            <a:r>
              <a:rPr lang="de-DE" sz="3600" b="1" dirty="0" smtClean="0"/>
              <a:t>Verkehrsknotenpunkte</a:t>
            </a:r>
            <a:r>
              <a:rPr lang="de-DE" sz="3600" dirty="0" smtClean="0"/>
              <a:t>.</a:t>
            </a:r>
            <a:br>
              <a:rPr lang="de-DE" sz="3600" dirty="0" smtClean="0"/>
            </a:br>
            <a:r>
              <a:rPr lang="de-DE" sz="2600" dirty="0" smtClean="0"/>
              <a:t>(Metropolen sind Verwaltungszentren, Wirtschaftszentren, Wissenschaftszentren, Kulturzentren)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5836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Wir Europäer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50</a:t>
            </a:r>
            <a:endParaRPr lang="de-DE" sz="24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835696" y="2353610"/>
            <a:ext cx="525658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8" algn="ctr"/>
            <a:r>
              <a:rPr lang="de-DE" sz="4000" dirty="0" smtClean="0"/>
              <a:t>28 Mitgliedsstaaten</a:t>
            </a:r>
            <a:endParaRPr lang="de-DE" sz="4000" dirty="0"/>
          </a:p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350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Wir Europäer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60</a:t>
            </a: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Wie viele Staaten hat Europa?</a:t>
            </a:r>
          </a:p>
          <a:p>
            <a:pPr marL="514350" indent="-514350" algn="ctr">
              <a:buFont typeface="+mj-lt"/>
              <a:buAutoNum type="alphaLcPeriod"/>
            </a:pPr>
            <a:r>
              <a:rPr lang="de-DE" dirty="0" smtClean="0"/>
              <a:t>mehr als 50</a:t>
            </a:r>
          </a:p>
          <a:p>
            <a:pPr marL="514350" indent="-514350" algn="ctr">
              <a:buFont typeface="+mj-lt"/>
              <a:buAutoNum type="alphaLcPeriod"/>
            </a:pPr>
            <a:r>
              <a:rPr lang="de-DE" dirty="0" smtClean="0"/>
              <a:t>Mehr als 40</a:t>
            </a:r>
          </a:p>
          <a:p>
            <a:pPr marL="514350" indent="-514350" algn="ctr">
              <a:buFont typeface="+mj-lt"/>
              <a:buAutoNum type="alphaLcPeriod"/>
            </a:pPr>
            <a:r>
              <a:rPr lang="de-DE" dirty="0" smtClean="0"/>
              <a:t>Mehr als 60</a:t>
            </a:r>
          </a:p>
          <a:p>
            <a:pPr marL="0" indent="0" algn="ctr">
              <a:buNone/>
            </a:pP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355976" y="5085184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231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Wir Europäer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60</a:t>
            </a:r>
            <a:endParaRPr lang="de-DE" sz="24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2051720" y="2348880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/>
              <a:t>e</a:t>
            </a:r>
            <a:r>
              <a:rPr lang="de-DE" sz="3200" dirty="0" smtClean="0"/>
              <a:t>twas mehr als 40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46926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Wir Europäer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70</a:t>
            </a: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049169"/>
          </a:xfrm>
        </p:spPr>
        <p:txBody>
          <a:bodyPr anchor="ctr"/>
          <a:lstStyle/>
          <a:p>
            <a:pPr marL="0" indent="0" algn="ctr">
              <a:buNone/>
            </a:pPr>
            <a:endParaRPr lang="de-DE" sz="12000" dirty="0" smtClean="0">
              <a:solidFill>
                <a:srgbClr val="0066FF"/>
              </a:solidFill>
              <a:latin typeface="Almonte Snow" pitchFamily="2" charset="0"/>
            </a:endParaRPr>
          </a:p>
          <a:p>
            <a:pPr marL="0" indent="0" algn="ctr">
              <a:buNone/>
            </a:pPr>
            <a:endParaRPr lang="de-DE" sz="12000" dirty="0">
              <a:solidFill>
                <a:srgbClr val="0066FF"/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76872"/>
            <a:ext cx="1905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Inhaltsplatzhalter 2"/>
          <p:cNvSpPr txBox="1">
            <a:spLocks/>
          </p:cNvSpPr>
          <p:nvPr/>
        </p:nvSpPr>
        <p:spPr>
          <a:xfrm>
            <a:off x="410467" y="3948292"/>
            <a:ext cx="8229600" cy="977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dirty="0" smtClean="0">
                <a:solidFill>
                  <a:srgbClr val="92D050"/>
                </a:solidFill>
              </a:rPr>
              <a:t>400 Punkte bei richtiger Antwort</a:t>
            </a:r>
            <a:endParaRPr lang="de-DE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46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Wir Europäer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70</a:t>
            </a: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/>
              <a:t>Beschreibe die </a:t>
            </a:r>
            <a:r>
              <a:rPr lang="de-DE" dirty="0" smtClean="0"/>
              <a:t>Europaflagge und </a:t>
            </a:r>
            <a:br>
              <a:rPr lang="de-DE" dirty="0" smtClean="0"/>
            </a:br>
            <a:r>
              <a:rPr lang="de-DE" dirty="0" smtClean="0"/>
              <a:t>erkläre die Bedeutung!</a:t>
            </a: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5229436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822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Wir Europäer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70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dirty="0" smtClean="0"/>
              <a:t>Blauer Hintergrund mit einem Kreis aus 12 Sternen</a:t>
            </a:r>
          </a:p>
          <a:p>
            <a:pPr marL="0" indent="0">
              <a:buNone/>
            </a:pPr>
            <a:r>
              <a:rPr lang="de-DE" sz="2400" dirty="0"/>
              <a:t>b</a:t>
            </a:r>
            <a:r>
              <a:rPr lang="de-DE" sz="2400" dirty="0" smtClean="0"/>
              <a:t>lau: 		symbolisiert den Himmel</a:t>
            </a:r>
          </a:p>
          <a:p>
            <a:pPr marL="0" indent="0">
              <a:buNone/>
            </a:pPr>
            <a:r>
              <a:rPr lang="de-DE" sz="2400" dirty="0" smtClean="0"/>
              <a:t>Zahl 12: 	Zeichen für Vollständigkeit und</a:t>
            </a:r>
            <a:r>
              <a:rPr lang="de-DE" sz="2400" dirty="0"/>
              <a:t> </a:t>
            </a:r>
            <a:r>
              <a:rPr lang="de-DE" sz="2400" dirty="0" smtClean="0"/>
              <a:t>Vollkommenheit</a:t>
            </a:r>
            <a:endParaRPr lang="de-DE" sz="24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48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Wir Europäer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80</a:t>
            </a: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40768"/>
            <a:ext cx="8229600" cy="4104456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Welches sind die Ziele </a:t>
            </a:r>
          </a:p>
          <a:p>
            <a:pPr marL="0" indent="0" algn="ctr">
              <a:buNone/>
            </a:pPr>
            <a:r>
              <a:rPr lang="de-DE" dirty="0" smtClean="0"/>
              <a:t>der Europäischen Union?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986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Wir Europäer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80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267744" y="1600201"/>
            <a:ext cx="4032448" cy="420506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dirty="0" smtClean="0"/>
              <a:t>Ziele der Union sind:</a:t>
            </a:r>
          </a:p>
          <a:p>
            <a:pPr marL="0" indent="0">
              <a:buNone/>
            </a:pPr>
            <a:r>
              <a:rPr lang="de-DE" b="1" dirty="0" smtClean="0"/>
              <a:t>- Frieden zu sichern </a:t>
            </a:r>
            <a:br>
              <a:rPr lang="de-DE" b="1" dirty="0" smtClean="0"/>
            </a:br>
            <a:r>
              <a:rPr lang="de-DE" b="1" dirty="0" smtClean="0"/>
              <a:t>- Wirtschaft zu stärken</a:t>
            </a:r>
            <a:endParaRPr lang="de-DE" b="1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28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Klima 10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049169"/>
          </a:xfrm>
        </p:spPr>
        <p:txBody>
          <a:bodyPr anchor="ctr"/>
          <a:lstStyle/>
          <a:p>
            <a:pPr marL="0" indent="0" algn="ctr">
              <a:buNone/>
            </a:pPr>
            <a:endParaRPr lang="de-DE" sz="12000" dirty="0" smtClean="0">
              <a:solidFill>
                <a:srgbClr val="0066FF"/>
              </a:solidFill>
              <a:latin typeface="Almonte Snow" pitchFamily="2" charset="0"/>
            </a:endParaRPr>
          </a:p>
          <a:p>
            <a:pPr marL="0" indent="0" algn="ctr">
              <a:buNone/>
            </a:pPr>
            <a:endParaRPr lang="de-DE" sz="12000" dirty="0">
              <a:solidFill>
                <a:srgbClr val="0066FF"/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76872"/>
            <a:ext cx="1905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Inhaltsplatzhalter 2"/>
          <p:cNvSpPr txBox="1">
            <a:spLocks/>
          </p:cNvSpPr>
          <p:nvPr/>
        </p:nvSpPr>
        <p:spPr>
          <a:xfrm>
            <a:off x="410467" y="3948292"/>
            <a:ext cx="8229600" cy="977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dirty="0" smtClean="0">
                <a:solidFill>
                  <a:srgbClr val="92D050"/>
                </a:solidFill>
              </a:rPr>
              <a:t>400 Punkte bei richtiger Antwort</a:t>
            </a:r>
            <a:endParaRPr lang="de-DE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81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Wir Europäer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</a:t>
            </a: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972206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Nenne zwei der vier Freiheiten des EU-Binnenmarktes!</a:t>
            </a: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3228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287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Klima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10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972206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Nenne vier klimabestimmende Faktoren!</a:t>
            </a:r>
          </a:p>
          <a:p>
            <a:pPr marL="0" indent="0" algn="ctr">
              <a:buNone/>
            </a:pP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74241" y="5373216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766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Antwort: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Klima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10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r>
              <a:rPr lang="de-DE" dirty="0" smtClean="0"/>
              <a:t>Geographische Breitenlage</a:t>
            </a:r>
          </a:p>
          <a:p>
            <a:r>
              <a:rPr lang="de-DE" dirty="0" smtClean="0"/>
              <a:t>Höhenlage</a:t>
            </a:r>
          </a:p>
          <a:p>
            <a:r>
              <a:rPr lang="de-DE" dirty="0" smtClean="0"/>
              <a:t>Relief</a:t>
            </a:r>
          </a:p>
          <a:p>
            <a:r>
              <a:rPr lang="de-DE" dirty="0" smtClean="0"/>
              <a:t>Hauptwindrichtung</a:t>
            </a:r>
          </a:p>
          <a:p>
            <a:r>
              <a:rPr lang="de-DE" dirty="0" smtClean="0"/>
              <a:t>Exposition</a:t>
            </a:r>
          </a:p>
          <a:p>
            <a:r>
              <a:rPr lang="de-DE" dirty="0" smtClean="0"/>
              <a:t>Lage zum Meer</a:t>
            </a:r>
          </a:p>
          <a:p>
            <a:r>
              <a:rPr lang="de-DE" dirty="0" smtClean="0"/>
              <a:t>Siedlungsdichte</a:t>
            </a:r>
          </a:p>
          <a:p>
            <a:r>
              <a:rPr lang="de-DE" dirty="0" smtClean="0"/>
              <a:t>Bodenbedeckung</a:t>
            </a:r>
          </a:p>
          <a:p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794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Klima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20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Wie nennt man die schichtförmig um die Erde aufgebaute Lufthülle, in dessen unterster Schicht sich das Wettergeschehen abspielt?</a:t>
            </a: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4111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440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Klima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20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95736" y="1600201"/>
            <a:ext cx="3744416" cy="334096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4000" b="1" dirty="0" smtClean="0"/>
              <a:t>Atmosphäre</a:t>
            </a:r>
            <a:endParaRPr lang="de-DE" sz="4000" b="1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64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Klima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30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18011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sz="1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lmonte Snow" pitchFamily="2" charset="0"/>
                <a:hlinkClick r:id="rId2" action="ppaction://hlinksldjump"/>
              </a:rPr>
              <a:t>Risiko</a:t>
            </a:r>
            <a:endParaRPr lang="de-DE" sz="12000" dirty="0">
              <a:solidFill>
                <a:schemeClr val="accent2">
                  <a:lumMod val="60000"/>
                  <a:lumOff val="40000"/>
                </a:schemeClr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10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Klima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30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73353"/>
            <a:ext cx="8229600" cy="418011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Warum ist es auf der Nordhalbkugel im Süden wärmer als im Norden?</a:t>
            </a: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638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Antwort:</a:t>
            </a:r>
            <a:b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Klima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30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2800" dirty="0" smtClean="0"/>
              <a:t>Weil sich Gebiete, wo die Sonnenstrahlen steil einfallen, </a:t>
            </a:r>
            <a:r>
              <a:rPr lang="de-DE" sz="2800" dirty="0" smtClean="0"/>
              <a:t>stärker </a:t>
            </a:r>
            <a:r>
              <a:rPr lang="de-DE" sz="2800" dirty="0" smtClean="0"/>
              <a:t>erwärmen, als jene, wo Sonnenstrahlen flach einfallen.</a:t>
            </a:r>
            <a:endParaRPr lang="de-DE" sz="28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020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Klima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40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Nenne die drei Klimatypen der gemäßigten Klimazone! </a:t>
            </a:r>
            <a:endParaRPr lang="de-DE" dirty="0"/>
          </a:p>
          <a:p>
            <a:pPr marL="0" indent="0" algn="ctr">
              <a:buNone/>
            </a:pPr>
            <a:r>
              <a:rPr lang="de-DE" dirty="0" smtClean="0"/>
              <a:t>Was bewirkt die Unterschiede?</a:t>
            </a: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178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Klima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40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buFontTx/>
              <a:buChar char="-"/>
            </a:pPr>
            <a:r>
              <a:rPr lang="de-DE" sz="3600" dirty="0" smtClean="0"/>
              <a:t>Maritimes oder ozeanisches Klima</a:t>
            </a:r>
          </a:p>
          <a:p>
            <a:pPr>
              <a:buFontTx/>
              <a:buChar char="-"/>
            </a:pPr>
            <a:r>
              <a:rPr lang="de-DE" sz="3600" dirty="0" smtClean="0"/>
              <a:t>Kontinentales Klima</a:t>
            </a:r>
          </a:p>
          <a:p>
            <a:pPr>
              <a:buFontTx/>
              <a:buChar char="-"/>
            </a:pPr>
            <a:r>
              <a:rPr lang="de-DE" sz="3600" dirty="0" smtClean="0"/>
              <a:t>Übergangsklima</a:t>
            </a:r>
          </a:p>
          <a:p>
            <a:pPr marL="0" indent="0">
              <a:buNone/>
            </a:pPr>
            <a:r>
              <a:rPr lang="de-DE" sz="3600" dirty="0" smtClean="0"/>
              <a:t>Die Lage zum Meer bewirkt die Unterschiede</a:t>
            </a:r>
            <a:endParaRPr lang="de-DE" sz="36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629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Klima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50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204864"/>
            <a:ext cx="2162175" cy="2019300"/>
          </a:xfrm>
        </p:spPr>
      </p:pic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490097" y="4281478"/>
            <a:ext cx="8229600" cy="91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sz="3600" dirty="0" smtClean="0"/>
              <a:t>100 Punkte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411209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Wir Europäer 10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de-DE" dirty="0" smtClean="0"/>
              <a:t>Keine Grenzen für Menschen</a:t>
            </a:r>
          </a:p>
          <a:p>
            <a:r>
              <a:rPr lang="de-DE" dirty="0" smtClean="0"/>
              <a:t>Freier Warenhandel</a:t>
            </a:r>
          </a:p>
          <a:p>
            <a:r>
              <a:rPr lang="de-DE" dirty="0" smtClean="0"/>
              <a:t>Keine Grenzen für Kapital</a:t>
            </a:r>
          </a:p>
          <a:p>
            <a:r>
              <a:rPr lang="de-DE" dirty="0" smtClean="0"/>
              <a:t>Keine Grenzen für Dienstleistungen</a:t>
            </a: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600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Klima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60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Wieso bleiben die Häfen Norwegens </a:t>
            </a:r>
            <a:br>
              <a:rPr lang="de-DE" dirty="0" smtClean="0"/>
            </a:br>
            <a:r>
              <a:rPr lang="de-DE" dirty="0" smtClean="0"/>
              <a:t>im Winter eisfrei?</a:t>
            </a: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445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Klima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60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3600" dirty="0" smtClean="0"/>
              <a:t>Der </a:t>
            </a:r>
            <a:r>
              <a:rPr lang="de-DE" sz="3600" b="1" dirty="0" smtClean="0"/>
              <a:t>Golfstrom</a:t>
            </a:r>
            <a:r>
              <a:rPr lang="de-DE" sz="3600" dirty="0" smtClean="0"/>
              <a:t>, ein warmer Meeresstrom, wirkt sich vorteilhaft auf das Klima in Nordeuropa aus.</a:t>
            </a:r>
            <a:endParaRPr lang="de-DE" sz="36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525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Klima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70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Wie entstehen die Jahreszeiten?</a:t>
            </a: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520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Klima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70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dirty="0" smtClean="0"/>
              <a:t>Die Jahreszeiten entstehen durch die </a:t>
            </a:r>
            <a:r>
              <a:rPr lang="de-DE" b="1" dirty="0" smtClean="0"/>
              <a:t>Bewegung</a:t>
            </a:r>
            <a:r>
              <a:rPr lang="de-DE" dirty="0" smtClean="0"/>
              <a:t> </a:t>
            </a:r>
            <a:r>
              <a:rPr lang="de-DE" b="1" dirty="0" smtClean="0"/>
              <a:t>der Erde um die Sonne </a:t>
            </a:r>
            <a:r>
              <a:rPr lang="de-DE" dirty="0" smtClean="0"/>
              <a:t>und durch die </a:t>
            </a:r>
            <a:r>
              <a:rPr lang="de-DE" b="1" dirty="0" smtClean="0"/>
              <a:t>Neigung der Erdachse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129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Klima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80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40768"/>
            <a:ext cx="8229600" cy="4104456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In der polaren Zone sinkt die Sonne zum Teil nicht unter den Horizont. Wie nennt man dieses Phänomen?</a:t>
            </a:r>
          </a:p>
          <a:p>
            <a:pPr marL="0" indent="0" algn="ctr">
              <a:buNone/>
            </a:pP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13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Klima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80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507288" cy="4205064"/>
          </a:xfrm>
        </p:spPr>
        <p:txBody>
          <a:bodyPr anchor="ctr">
            <a:normAutofit/>
          </a:bodyPr>
          <a:lstStyle/>
          <a:p>
            <a:pPr marL="0" lvl="1" indent="0" algn="ctr">
              <a:buNone/>
            </a:pPr>
            <a:r>
              <a:rPr lang="de-DE" b="1" dirty="0" smtClean="0"/>
              <a:t>Polartag</a:t>
            </a:r>
            <a:r>
              <a:rPr lang="de-DE" dirty="0" smtClean="0"/>
              <a:t> oder </a:t>
            </a:r>
            <a:r>
              <a:rPr lang="de-DE" b="1" dirty="0" smtClean="0"/>
              <a:t>Mitternachtssonne</a:t>
            </a:r>
            <a:endParaRPr lang="de-DE" b="1" dirty="0"/>
          </a:p>
          <a:p>
            <a:pPr marL="0" indent="0">
              <a:buNone/>
            </a:pPr>
            <a:endParaRPr lang="de-DE" sz="24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736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Landschaftsformende Kräfte 10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18011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sz="1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lmonte Snow" pitchFamily="2" charset="0"/>
                <a:hlinkClick r:id="rId2" action="ppaction://hlinksldjump"/>
              </a:rPr>
              <a:t>Risiko</a:t>
            </a:r>
            <a:endParaRPr lang="de-DE" sz="12000" dirty="0">
              <a:solidFill>
                <a:schemeClr val="accent3">
                  <a:lumMod val="60000"/>
                  <a:lumOff val="40000"/>
                </a:schemeClr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91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Landschaftsformende Kräfte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10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972206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Nenne vier exogene Vorgänge!</a:t>
            </a: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41584" y="4725144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702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Antwort: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Landschaftsformende Kräfte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10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de-DE" dirty="0" smtClean="0"/>
              <a:t>Verwitterung</a:t>
            </a:r>
          </a:p>
          <a:p>
            <a:r>
              <a:rPr lang="de-DE" dirty="0" smtClean="0"/>
              <a:t>Tätigkeit des fließenden Wassers</a:t>
            </a:r>
          </a:p>
          <a:p>
            <a:r>
              <a:rPr lang="de-DE" dirty="0" smtClean="0"/>
              <a:t>Tätigkeit der Gletscher</a:t>
            </a:r>
          </a:p>
          <a:p>
            <a:r>
              <a:rPr lang="de-DE" dirty="0" smtClean="0"/>
              <a:t>Tätigkeit des Windes</a:t>
            </a:r>
          </a:p>
          <a:p>
            <a:r>
              <a:rPr lang="de-DE" dirty="0" smtClean="0"/>
              <a:t>Tätigkeit des Menschen</a:t>
            </a: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897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Landschaftsformende Kräfte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20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Wie ist der mittelozeanische Rücken entstanden?</a:t>
            </a: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624111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788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Wir Europäer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20</a:t>
            </a: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204864"/>
            <a:ext cx="2162175" cy="2019300"/>
          </a:xfrm>
        </p:spPr>
      </p:pic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457200" y="4293096"/>
            <a:ext cx="8229600" cy="91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sz="3600" dirty="0" smtClean="0"/>
              <a:t>100 Punkte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425039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Landschaftsformende Kräfte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20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dirty="0" smtClean="0"/>
              <a:t>Aus dem Erdinneren steigt Magma auf. Sie teilt sich bevor sie an die Erdoberfläche gelangt. </a:t>
            </a:r>
            <a:r>
              <a:rPr lang="de-DE" dirty="0"/>
              <a:t>Dabei zerbricht </a:t>
            </a:r>
            <a:r>
              <a:rPr lang="de-DE" dirty="0" smtClean="0"/>
              <a:t>die Erdkruste </a:t>
            </a:r>
            <a:r>
              <a:rPr lang="de-DE" dirty="0"/>
              <a:t>und </a:t>
            </a:r>
            <a:r>
              <a:rPr lang="de-DE" dirty="0" smtClean="0"/>
              <a:t>Magma fließt in den Bruch. Diese Lavaströme bilden allmählich einen Gebirgsrücken.</a:t>
            </a: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660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Landschaftsformende Kräfte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30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972206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Weshalb trägt Island den Beinamen „Insel aus Feuer und Eis“?</a:t>
            </a: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86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Antwort:</a:t>
            </a:r>
            <a:b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Landschaftsformende Kräfte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30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dirty="0" smtClean="0"/>
              <a:t>Die Insel zählt zu den aktivsten Vulkangebieten der Erde, weil sie sich auf der Nahtstelle zweier Erdkrustenplatten  befindet.</a:t>
            </a:r>
          </a:p>
          <a:p>
            <a:pPr marL="0" indent="0">
              <a:buNone/>
            </a:pPr>
            <a:r>
              <a:rPr lang="de-DE" dirty="0" smtClean="0"/>
              <a:t>Ein großer Teil Islands ist vergletschert </a:t>
            </a:r>
            <a:br>
              <a:rPr lang="de-DE" dirty="0" smtClean="0"/>
            </a:br>
            <a:r>
              <a:rPr lang="de-DE" dirty="0" smtClean="0"/>
              <a:t>(etwa 1/10).</a:t>
            </a: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0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Landschaftsformende Kräfte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40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049169"/>
          </a:xfrm>
        </p:spPr>
        <p:txBody>
          <a:bodyPr anchor="ctr"/>
          <a:lstStyle/>
          <a:p>
            <a:pPr marL="0" indent="0" algn="ctr">
              <a:buNone/>
            </a:pPr>
            <a:endParaRPr lang="de-DE" sz="12000" dirty="0" smtClean="0">
              <a:solidFill>
                <a:srgbClr val="0066FF"/>
              </a:solidFill>
              <a:latin typeface="Almonte Snow" pitchFamily="2" charset="0"/>
            </a:endParaRPr>
          </a:p>
          <a:p>
            <a:pPr marL="0" indent="0" algn="ctr">
              <a:buNone/>
            </a:pPr>
            <a:endParaRPr lang="de-DE" sz="12000" dirty="0">
              <a:solidFill>
                <a:srgbClr val="0066FF"/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76872"/>
            <a:ext cx="1905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Inhaltsplatzhalter 2"/>
          <p:cNvSpPr txBox="1">
            <a:spLocks/>
          </p:cNvSpPr>
          <p:nvPr/>
        </p:nvSpPr>
        <p:spPr>
          <a:xfrm>
            <a:off x="410467" y="3948292"/>
            <a:ext cx="8229600" cy="977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dirty="0" smtClean="0">
                <a:solidFill>
                  <a:srgbClr val="92D050"/>
                </a:solidFill>
              </a:rPr>
              <a:t>400 Punkte bei richtiger Antwort</a:t>
            </a:r>
            <a:endParaRPr lang="de-DE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02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Landschaftsformende Kräfte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40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>
              <a:buNone/>
            </a:pPr>
            <a:r>
              <a:rPr lang="de-DE" dirty="0" smtClean="0"/>
              <a:t>Was passiert, wenn die Poleiskappen und die Gletscher abschmelzen? Nenne zwei Folgen!</a:t>
            </a: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910542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255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Landschaftsformende Kräfte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40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de-DE" sz="2800" dirty="0" smtClean="0"/>
              <a:t>Es käme zu einem </a:t>
            </a:r>
            <a:r>
              <a:rPr lang="de-DE" sz="2800" b="1" dirty="0" smtClean="0"/>
              <a:t>Meeresspiegelanstieg</a:t>
            </a:r>
            <a:r>
              <a:rPr lang="de-DE" sz="2800" dirty="0" smtClean="0"/>
              <a:t>.</a:t>
            </a:r>
          </a:p>
          <a:p>
            <a:r>
              <a:rPr lang="de-DE" sz="2800" dirty="0" smtClean="0"/>
              <a:t>Weite </a:t>
            </a:r>
            <a:r>
              <a:rPr lang="de-DE" sz="2800" b="1" dirty="0" smtClean="0"/>
              <a:t>Küstengebiete</a:t>
            </a:r>
            <a:r>
              <a:rPr lang="de-DE" sz="2800" dirty="0" smtClean="0"/>
              <a:t> würden </a:t>
            </a:r>
            <a:r>
              <a:rPr lang="de-DE" sz="2800" b="1" dirty="0" smtClean="0"/>
              <a:t>überflutet</a:t>
            </a:r>
            <a:r>
              <a:rPr lang="de-DE" sz="2800" dirty="0" smtClean="0"/>
              <a:t>.</a:t>
            </a:r>
          </a:p>
          <a:p>
            <a:r>
              <a:rPr lang="de-DE" sz="2800" dirty="0" smtClean="0"/>
              <a:t>Viele Städte würden unter </a:t>
            </a:r>
            <a:r>
              <a:rPr lang="de-DE" sz="2800" b="1" dirty="0" smtClean="0"/>
              <a:t>Wassermangel</a:t>
            </a:r>
            <a:r>
              <a:rPr lang="de-DE" sz="2800" dirty="0" smtClean="0"/>
              <a:t> leiden, da rund 70% des Trinkwassers im Eis gespeichert sind</a:t>
            </a:r>
          </a:p>
          <a:p>
            <a:r>
              <a:rPr lang="de-DE" sz="2800" b="1" dirty="0" smtClean="0"/>
              <a:t>Tiere</a:t>
            </a:r>
            <a:r>
              <a:rPr lang="de-DE" sz="2800" dirty="0" smtClean="0"/>
              <a:t> wie die Eisbären würden </a:t>
            </a:r>
            <a:r>
              <a:rPr lang="de-DE" sz="2800" b="1" dirty="0" smtClean="0"/>
              <a:t>aussterben</a:t>
            </a:r>
            <a:r>
              <a:rPr lang="de-DE" sz="2800" dirty="0" smtClean="0"/>
              <a:t>.</a:t>
            </a:r>
            <a:endParaRPr lang="de-DE" sz="28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507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Landschaftsformende Kräfte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50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40768"/>
            <a:ext cx="8229600" cy="4104456"/>
          </a:xfrm>
        </p:spPr>
        <p:txBody>
          <a:bodyPr anchor="ctr"/>
          <a:lstStyle/>
          <a:p>
            <a:pPr marL="0" indent="0">
              <a:buNone/>
            </a:pPr>
            <a:r>
              <a:rPr lang="de-DE" dirty="0" smtClean="0"/>
              <a:t>Nenne zwei Landschaftsformen Norwegens, die vom Gletscher geformt wurden!</a:t>
            </a: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2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Landschaftsformende Kräfte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50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r>
              <a:rPr lang="de-DE" sz="2800" b="1" dirty="0" smtClean="0"/>
              <a:t>Fjord</a:t>
            </a:r>
            <a:r>
              <a:rPr lang="de-DE" sz="2800" dirty="0" smtClean="0"/>
              <a:t>: Meeresbuchten; vom Gletscher geformte Gebirgstäler, die durch den Anstieg des Meeresspiegels überflutet wurden.</a:t>
            </a:r>
          </a:p>
          <a:p>
            <a:r>
              <a:rPr lang="de-DE" sz="2800" b="1" dirty="0" smtClean="0"/>
              <a:t>Fjell</a:t>
            </a:r>
            <a:r>
              <a:rPr lang="de-DE" sz="2800" dirty="0" smtClean="0"/>
              <a:t>: Gebirgshochfläche, die vom Gletscher geformt wurde.</a:t>
            </a:r>
          </a:p>
          <a:p>
            <a:r>
              <a:rPr lang="de-DE" sz="2800" b="1" dirty="0" smtClean="0"/>
              <a:t>Schären</a:t>
            </a:r>
            <a:r>
              <a:rPr lang="de-DE" sz="2800" dirty="0" smtClean="0"/>
              <a:t>: Kleine Inseln, die während der Eiszeit vom Eis abgeschliffen wurden.</a:t>
            </a:r>
            <a:endParaRPr lang="de-DE" sz="2800" dirty="0"/>
          </a:p>
          <a:p>
            <a:pPr marL="514350" indent="-514350">
              <a:buFont typeface="+mj-lt"/>
              <a:buAutoNum type="alphaLcParenR"/>
            </a:pPr>
            <a:endParaRPr lang="de-DE" sz="24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235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Landschaftsformende Kräfte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60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>
              <a:buNone/>
            </a:pPr>
            <a:r>
              <a:rPr lang="de-DE" dirty="0" smtClean="0"/>
              <a:t>Was versteht man unter „Karst“?</a:t>
            </a:r>
            <a:br>
              <a:rPr lang="de-DE" dirty="0" smtClean="0"/>
            </a:br>
            <a:r>
              <a:rPr lang="de-DE" dirty="0" smtClean="0"/>
              <a:t>Nenne einige Geländeformen!</a:t>
            </a: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888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Landschaftsformende Kräfte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60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2800" dirty="0" smtClean="0"/>
              <a:t>Karst sind unterirdische und oberirdische </a:t>
            </a:r>
            <a:r>
              <a:rPr lang="de-DE" sz="2800" b="1" dirty="0" smtClean="0"/>
              <a:t>Geländeformen</a:t>
            </a:r>
            <a:r>
              <a:rPr lang="de-DE" sz="2800" dirty="0" smtClean="0"/>
              <a:t>, die durch </a:t>
            </a:r>
            <a:r>
              <a:rPr lang="de-DE" sz="2800" b="1" dirty="0" smtClean="0"/>
              <a:t>Verwitterung von Kalkstein</a:t>
            </a:r>
            <a:r>
              <a:rPr lang="de-DE" sz="2800" dirty="0" smtClean="0"/>
              <a:t> entstanden sind.</a:t>
            </a:r>
          </a:p>
          <a:p>
            <a:pPr marL="0" indent="0">
              <a:buNone/>
            </a:pPr>
            <a:r>
              <a:rPr lang="de-DE" sz="2800" dirty="0" smtClean="0"/>
              <a:t>Doline, Polje, Höhlen</a:t>
            </a:r>
            <a:endParaRPr lang="de-DE" sz="28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490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Wir Europäer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30</a:t>
            </a: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972206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Was bedeutet „</a:t>
            </a:r>
            <a:r>
              <a:rPr lang="de-DE" b="1" dirty="0" smtClean="0"/>
              <a:t>Binnenland</a:t>
            </a:r>
            <a:r>
              <a:rPr lang="de-DE" dirty="0" smtClean="0"/>
              <a:t>“?</a:t>
            </a:r>
          </a:p>
          <a:p>
            <a:pPr marL="0" indent="0" algn="ctr">
              <a:buNone/>
            </a:pPr>
            <a:endParaRPr lang="de-DE" dirty="0" smtClean="0"/>
          </a:p>
          <a:p>
            <a:pPr marL="514350" indent="-514350">
              <a:buFont typeface="+mj-lt"/>
              <a:buAutoNum type="alphaLcPeriod"/>
            </a:pPr>
            <a:r>
              <a:rPr lang="de-DE" dirty="0" smtClean="0"/>
              <a:t>Das Land hat keine Gebirge</a:t>
            </a:r>
          </a:p>
          <a:p>
            <a:pPr marL="514350" indent="-514350">
              <a:buFont typeface="+mj-lt"/>
              <a:buAutoNum type="alphaLcPeriod"/>
            </a:pPr>
            <a:r>
              <a:rPr lang="de-DE" dirty="0" smtClean="0"/>
              <a:t>Das Land ist ein Küstenland</a:t>
            </a:r>
          </a:p>
          <a:p>
            <a:pPr marL="514350" indent="-514350">
              <a:buFont typeface="+mj-lt"/>
              <a:buAutoNum type="alphaLcPeriod"/>
            </a:pPr>
            <a:r>
              <a:rPr lang="de-DE" dirty="0" smtClean="0"/>
              <a:t>Das Land hat keinen Zugang zum Meer</a:t>
            </a: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19812" y="5481464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878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Landschaftsformende Kräfte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70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Erkläre den Begriff „Gezeiten“!</a:t>
            </a:r>
            <a:br>
              <a:rPr lang="de-DE" dirty="0" smtClean="0"/>
            </a:br>
            <a:r>
              <a:rPr lang="de-DE" dirty="0" smtClean="0"/>
              <a:t>Welche beiden Begriffe fallen dir dazu noch ein?</a:t>
            </a: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51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Landschaftsformende Kräfte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70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dirty="0" smtClean="0"/>
              <a:t>Das regelmäßige </a:t>
            </a:r>
            <a:r>
              <a:rPr lang="de-DE" b="1" dirty="0" smtClean="0"/>
              <a:t>Ansteigen und Sinken </a:t>
            </a:r>
            <a:r>
              <a:rPr lang="de-DE" dirty="0" smtClean="0"/>
              <a:t>des Meeresspiegels. </a:t>
            </a:r>
          </a:p>
          <a:p>
            <a:pPr marL="0" indent="0">
              <a:buNone/>
            </a:pPr>
            <a:r>
              <a:rPr lang="de-DE" dirty="0" smtClean="0"/>
              <a:t>Das Sinken des Wassers heißt </a:t>
            </a:r>
            <a:r>
              <a:rPr lang="de-DE" b="1" dirty="0" smtClean="0"/>
              <a:t>Ebbe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/>
              <a:t>D</a:t>
            </a:r>
            <a:r>
              <a:rPr lang="de-DE" dirty="0" smtClean="0"/>
              <a:t>as Ansteigen des Wassers heißt </a:t>
            </a:r>
            <a:r>
              <a:rPr lang="de-DE" b="1" dirty="0" smtClean="0"/>
              <a:t>Flut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637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Landschaftsformende Kräfte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80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204864"/>
            <a:ext cx="2162175" cy="2019300"/>
          </a:xfrm>
        </p:spPr>
      </p:pic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490097" y="4281478"/>
            <a:ext cx="8229600" cy="91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sz="3600" dirty="0" smtClean="0"/>
              <a:t>100 Punkte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90034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Nahrungsmittel 10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08088"/>
            <a:ext cx="8229600" cy="3604055"/>
          </a:xfrm>
        </p:spPr>
        <p:txBody>
          <a:bodyPr anchor="ctr"/>
          <a:lstStyle/>
          <a:p>
            <a:pPr marL="0" indent="0">
              <a:buNone/>
            </a:pPr>
            <a:r>
              <a:rPr lang="de-DE" dirty="0" smtClean="0"/>
              <a:t>Was versteht man unter Grundnahrungsmittel?</a:t>
            </a:r>
            <a:br>
              <a:rPr lang="de-DE" dirty="0" smtClean="0"/>
            </a:br>
            <a:r>
              <a:rPr lang="de-DE" dirty="0" smtClean="0"/>
              <a:t>Zähle fünf Grundnahrungsmittel auf!</a:t>
            </a: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721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Antwort: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/>
            </a:r>
            <a:b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Nahrungsmittel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10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dirty="0" smtClean="0"/>
              <a:t>Das sind Nahrungsmittel, die den </a:t>
            </a:r>
            <a:r>
              <a:rPr lang="de-DE" b="1" dirty="0" smtClean="0"/>
              <a:t>Hauptbestandteil</a:t>
            </a:r>
            <a:r>
              <a:rPr lang="de-DE" dirty="0" smtClean="0"/>
              <a:t> der Ernährung ausmachen. Sie versorgen uns mit </a:t>
            </a:r>
            <a:r>
              <a:rPr lang="de-DE" b="1" dirty="0" smtClean="0"/>
              <a:t>Kohlenhydraten</a:t>
            </a:r>
            <a:r>
              <a:rPr lang="de-DE" dirty="0" smtClean="0"/>
              <a:t>, </a:t>
            </a:r>
            <a:r>
              <a:rPr lang="de-DE" b="1" dirty="0" smtClean="0"/>
              <a:t>Eiweißen</a:t>
            </a:r>
            <a:r>
              <a:rPr lang="de-DE" dirty="0" smtClean="0"/>
              <a:t> und </a:t>
            </a:r>
            <a:r>
              <a:rPr lang="de-DE" b="1" dirty="0" smtClean="0"/>
              <a:t>Fetten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smtClean="0"/>
              <a:t>Zu den Grundnahrungsmitteln zählen </a:t>
            </a:r>
            <a:r>
              <a:rPr lang="de-DE" b="1" dirty="0" smtClean="0"/>
              <a:t>Getreide, Kartoffeln, Gemüse, Obst, Milchprodukte, Fisch, Fleisch, Eier, Öle, Getränke.</a:t>
            </a:r>
            <a:endParaRPr lang="de-DE" b="1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47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Nahrungsmittel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20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204864"/>
            <a:ext cx="2162175" cy="2019300"/>
          </a:xfrm>
        </p:spPr>
      </p:pic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490097" y="4281478"/>
            <a:ext cx="8229600" cy="91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sz="3600" dirty="0" smtClean="0"/>
              <a:t>100 Punkte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85821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Nahrungsmittel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30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972206"/>
          </a:xfrm>
        </p:spPr>
        <p:txBody>
          <a:bodyPr anchor="ctr"/>
          <a:lstStyle/>
          <a:p>
            <a:r>
              <a:rPr lang="de-DE" dirty="0" smtClean="0"/>
              <a:t>Erkläre, wie Tomaten in den Niederlanden angebaut werden!</a:t>
            </a:r>
          </a:p>
          <a:p>
            <a:r>
              <a:rPr lang="de-DE" dirty="0" smtClean="0"/>
              <a:t>Wann werden sie geerntet?</a:t>
            </a:r>
          </a:p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188833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533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Antwort:</a:t>
            </a:r>
            <a:b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Nahrungsmittel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30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2800" dirty="0" smtClean="0"/>
              <a:t>Tomaten werden in </a:t>
            </a:r>
            <a:r>
              <a:rPr lang="de-DE" sz="2800" b="1" dirty="0" smtClean="0"/>
              <a:t>Gewächshäusern</a:t>
            </a:r>
            <a:r>
              <a:rPr lang="de-DE" sz="2800" dirty="0" smtClean="0"/>
              <a:t> gepflanzt. </a:t>
            </a:r>
          </a:p>
          <a:p>
            <a:pPr marL="0" indent="0">
              <a:buNone/>
            </a:pPr>
            <a:r>
              <a:rPr lang="de-DE" sz="2800" dirty="0" smtClean="0"/>
              <a:t>Sie wachsen meist nicht in Erde, sondern in Töpfen mit Steinwolle (</a:t>
            </a:r>
            <a:r>
              <a:rPr lang="de-DE" sz="2800" b="1" dirty="0" smtClean="0"/>
              <a:t>künstlicher Boden</a:t>
            </a:r>
            <a:r>
              <a:rPr lang="de-DE" sz="2800" dirty="0" smtClean="0"/>
              <a:t>). Das ist pflegeleichter und platzsparender als Erde. Jede Pflanze erhält aus einem kleinen Schlauch tropfenweise </a:t>
            </a:r>
            <a:r>
              <a:rPr lang="de-DE" sz="2800" b="1" dirty="0" smtClean="0"/>
              <a:t>Wasser</a:t>
            </a:r>
            <a:r>
              <a:rPr lang="de-DE" sz="2800" dirty="0" smtClean="0"/>
              <a:t> und </a:t>
            </a:r>
            <a:r>
              <a:rPr lang="de-DE" sz="2800" b="1" dirty="0" smtClean="0"/>
              <a:t>Nährstofflösung</a:t>
            </a:r>
            <a:r>
              <a:rPr lang="de-DE" sz="2800" dirty="0" smtClean="0"/>
              <a:t> direkt an die Wurzeln.</a:t>
            </a:r>
          </a:p>
          <a:p>
            <a:pPr marL="0" indent="0">
              <a:buNone/>
            </a:pPr>
            <a:r>
              <a:rPr lang="de-DE" sz="2800" dirty="0" smtClean="0"/>
              <a:t>Tomaten können in geheizten Gewächshäusern das </a:t>
            </a:r>
            <a:r>
              <a:rPr lang="de-DE" sz="2800" b="1" dirty="0" smtClean="0"/>
              <a:t>ganze Jahr</a:t>
            </a:r>
            <a:r>
              <a:rPr lang="de-DE" sz="2800" dirty="0" smtClean="0"/>
              <a:t> über geerntet werden.</a:t>
            </a:r>
          </a:p>
          <a:p>
            <a:pPr marL="0" indent="0">
              <a:buNone/>
            </a:pPr>
            <a:endParaRPr lang="de-DE" sz="48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157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Nahrungsmittel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40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>
              <a:buNone/>
            </a:pPr>
            <a:r>
              <a:rPr lang="de-DE" dirty="0" smtClean="0"/>
              <a:t>Fisch aus Nordeuropa: </a:t>
            </a:r>
            <a:br>
              <a:rPr lang="de-DE" dirty="0" smtClean="0"/>
            </a:br>
            <a:r>
              <a:rPr lang="de-DE" dirty="0" smtClean="0"/>
              <a:t>Um die Überfischung der Meere aufzuhalten, erhofft man sich Abhilfe durch </a:t>
            </a:r>
            <a:r>
              <a:rPr lang="de-DE" b="1" dirty="0" smtClean="0"/>
              <a:t>Aquakulturen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Was ist das?</a:t>
            </a:r>
          </a:p>
          <a:p>
            <a:r>
              <a:rPr lang="de-DE" dirty="0" smtClean="0"/>
              <a:t>Welche Probleme ergeben sich dadurch?</a:t>
            </a:r>
          </a:p>
          <a:p>
            <a:pPr marL="0" indent="0">
              <a:buNone/>
            </a:pPr>
            <a:r>
              <a:rPr lang="de-DE" dirty="0" smtClean="0"/>
              <a:t> </a:t>
            </a:r>
          </a:p>
        </p:txBody>
      </p:sp>
      <p:sp>
        <p:nvSpPr>
          <p:cNvPr id="4" name="Stern mit 5 Zacken 3"/>
          <p:cNvSpPr/>
          <p:nvPr/>
        </p:nvSpPr>
        <p:spPr>
          <a:xfrm>
            <a:off x="4201231" y="4624111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65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Nahrungsmittel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40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de-DE" dirty="0" smtClean="0"/>
              <a:t>Aquakulturen sind Fischereibetriebe, in denen Fische in großen </a:t>
            </a:r>
            <a:r>
              <a:rPr lang="de-DE" b="1" dirty="0" smtClean="0"/>
              <a:t>Käfigen</a:t>
            </a:r>
            <a:r>
              <a:rPr lang="de-DE" dirty="0" smtClean="0"/>
              <a:t> großgezogen werden.</a:t>
            </a:r>
          </a:p>
          <a:p>
            <a:pPr marL="0" indent="0">
              <a:buNone/>
            </a:pPr>
            <a:r>
              <a:rPr lang="de-DE" dirty="0" smtClean="0"/>
              <a:t>Das ist ökologisch sehr bedenklich:</a:t>
            </a:r>
          </a:p>
          <a:p>
            <a:r>
              <a:rPr lang="de-DE" dirty="0" smtClean="0"/>
              <a:t>Die Fische leben auf engstem Raum und müssen mit </a:t>
            </a:r>
            <a:r>
              <a:rPr lang="de-DE" b="1" dirty="0" smtClean="0"/>
              <a:t>Medikamenten</a:t>
            </a:r>
            <a:r>
              <a:rPr lang="de-DE" dirty="0" smtClean="0"/>
              <a:t> und Chemikalien vor Krankheiten geschützt werden. </a:t>
            </a:r>
          </a:p>
          <a:p>
            <a:r>
              <a:rPr lang="de-DE" dirty="0" smtClean="0"/>
              <a:t>Diese künstlichen Zusätze und Ausscheidungen der Fische </a:t>
            </a:r>
            <a:r>
              <a:rPr lang="de-DE" b="1" dirty="0" smtClean="0"/>
              <a:t>verschmutzen</a:t>
            </a:r>
            <a:r>
              <a:rPr lang="de-DE" dirty="0" smtClean="0"/>
              <a:t> das Meer.</a:t>
            </a: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627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Wir Europäer 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30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dirty="0" smtClean="0"/>
              <a:t>c. Das </a:t>
            </a:r>
            <a:r>
              <a:rPr lang="de-DE" dirty="0"/>
              <a:t>Land hat keinen Zugang zum Meer</a:t>
            </a:r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475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Nahrungsmittel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50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40768"/>
            <a:ext cx="8229600" cy="4104456"/>
          </a:xfrm>
        </p:spPr>
        <p:txBody>
          <a:bodyPr anchor="ctr"/>
          <a:lstStyle/>
          <a:p>
            <a:pPr marL="0" indent="0">
              <a:buNone/>
            </a:pPr>
            <a:r>
              <a:rPr lang="de-DE" dirty="0"/>
              <a:t>Wo wird in Europa in großen Mengen Getreide </a:t>
            </a:r>
            <a:r>
              <a:rPr lang="de-DE" dirty="0" smtClean="0"/>
              <a:t>angebaut?</a:t>
            </a:r>
          </a:p>
          <a:p>
            <a:r>
              <a:rPr lang="de-DE" dirty="0" smtClean="0"/>
              <a:t>Mit welchen beiden Problemen haben die Getreidebauern zu kämpfen? Nenne 1!</a:t>
            </a:r>
          </a:p>
          <a:p>
            <a:r>
              <a:rPr lang="de-DE" dirty="0" smtClean="0"/>
              <a:t>Wie schützen die Bauern sich dagegen?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627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Nahrungsmittel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50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2800" dirty="0" smtClean="0"/>
              <a:t>Hauptanbaugebiete sind die Staaten </a:t>
            </a:r>
            <a:r>
              <a:rPr lang="de-DE" sz="2800" b="1" dirty="0" smtClean="0"/>
              <a:t>Osteuropas</a:t>
            </a:r>
            <a:r>
              <a:rPr lang="de-DE" sz="2800" dirty="0" smtClean="0"/>
              <a:t> </a:t>
            </a:r>
            <a:br>
              <a:rPr lang="de-DE" sz="2800" dirty="0" smtClean="0"/>
            </a:br>
            <a:r>
              <a:rPr lang="de-DE" sz="2800" dirty="0" smtClean="0"/>
              <a:t>(vor allem Ukraine, Russland)</a:t>
            </a:r>
            <a:br>
              <a:rPr lang="de-DE" sz="2800" dirty="0" smtClean="0"/>
            </a:b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Probleme: </a:t>
            </a:r>
          </a:p>
          <a:p>
            <a:pPr marL="0" indent="0">
              <a:buNone/>
            </a:pPr>
            <a:r>
              <a:rPr lang="de-DE" sz="2800" dirty="0" smtClean="0"/>
              <a:t>- </a:t>
            </a:r>
            <a:r>
              <a:rPr lang="de-DE" sz="2800" b="1" dirty="0" smtClean="0"/>
              <a:t>Erosion</a:t>
            </a:r>
            <a:r>
              <a:rPr lang="de-DE" sz="2800" dirty="0" smtClean="0"/>
              <a:t>: Winde tragen die fruchtbare Erde ab.</a:t>
            </a:r>
            <a:br>
              <a:rPr lang="de-DE" sz="2800" dirty="0" smtClean="0"/>
            </a:br>
            <a:r>
              <a:rPr lang="de-DE" sz="2800" dirty="0" smtClean="0"/>
              <a:t>  Schutz: Anpflanzung von Baum- und Buschreihen.</a:t>
            </a:r>
          </a:p>
          <a:p>
            <a:pPr marL="0" indent="0">
              <a:buNone/>
            </a:pPr>
            <a:r>
              <a:rPr lang="de-DE" sz="2800" dirty="0" smtClean="0"/>
              <a:t>- </a:t>
            </a:r>
            <a:r>
              <a:rPr lang="de-DE" sz="2800" b="1" dirty="0" smtClean="0"/>
              <a:t>Trockenheit</a:t>
            </a:r>
            <a:r>
              <a:rPr lang="de-DE" sz="2800" dirty="0" smtClean="0"/>
              <a:t> in Dürrejahren</a:t>
            </a:r>
          </a:p>
          <a:p>
            <a:pPr marL="0" indent="0">
              <a:buNone/>
            </a:pPr>
            <a:r>
              <a:rPr lang="de-DE" sz="2800" dirty="0" smtClean="0"/>
              <a:t>   Schutz: Bau von Bewässerungskanälen</a:t>
            </a:r>
            <a:endParaRPr lang="de-DE" sz="28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213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Nahrungsmittel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60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049169"/>
          </a:xfrm>
        </p:spPr>
        <p:txBody>
          <a:bodyPr anchor="ctr"/>
          <a:lstStyle/>
          <a:p>
            <a:pPr marL="0" indent="0" algn="ctr">
              <a:buNone/>
            </a:pPr>
            <a:endParaRPr lang="de-DE" sz="12000" dirty="0" smtClean="0">
              <a:solidFill>
                <a:srgbClr val="0066FF"/>
              </a:solidFill>
              <a:latin typeface="Almonte Snow" pitchFamily="2" charset="0"/>
            </a:endParaRPr>
          </a:p>
          <a:p>
            <a:pPr marL="0" indent="0" algn="ctr">
              <a:buNone/>
            </a:pPr>
            <a:endParaRPr lang="de-DE" sz="12000" dirty="0">
              <a:solidFill>
                <a:srgbClr val="0066FF"/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76872"/>
            <a:ext cx="1905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Inhaltsplatzhalter 2"/>
          <p:cNvSpPr txBox="1">
            <a:spLocks/>
          </p:cNvSpPr>
          <p:nvPr/>
        </p:nvSpPr>
        <p:spPr>
          <a:xfrm>
            <a:off x="410467" y="3948292"/>
            <a:ext cx="8229600" cy="977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dirty="0" smtClean="0">
                <a:solidFill>
                  <a:srgbClr val="92D050"/>
                </a:solidFill>
              </a:rPr>
              <a:t>400 Punkte bei richtiger Antwort</a:t>
            </a:r>
            <a:endParaRPr lang="de-DE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74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Nahrungsmittel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60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lphaLcParenR"/>
            </a:pPr>
            <a:endParaRPr lang="de-DE" dirty="0" smtClean="0"/>
          </a:p>
          <a:p>
            <a:r>
              <a:rPr lang="de-DE" dirty="0" smtClean="0"/>
              <a:t>Erkläre „Intensive Tierhaltung“!</a:t>
            </a:r>
          </a:p>
          <a:p>
            <a:r>
              <a:rPr lang="de-DE" dirty="0" smtClean="0"/>
              <a:t>Was ist das Ziel der intensiven Tierhaltung?</a:t>
            </a:r>
          </a:p>
          <a:p>
            <a:r>
              <a:rPr lang="de-DE" dirty="0" smtClean="0"/>
              <a:t>Welche Probleme ergeben sich? Nenne 1!</a:t>
            </a:r>
            <a:endParaRPr lang="de-DE" dirty="0"/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624111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724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Nahrungsmittel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60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de-DE" sz="2800" dirty="0" smtClean="0"/>
              <a:t>Intensive Tierhaltung ist </a:t>
            </a:r>
            <a:r>
              <a:rPr lang="de-DE" sz="2800" b="1" dirty="0" smtClean="0"/>
              <a:t>Tierhaltung auf engstem Raum</a:t>
            </a:r>
            <a:r>
              <a:rPr lang="de-DE" sz="2800" dirty="0" smtClean="0"/>
              <a:t> mit </a:t>
            </a:r>
            <a:r>
              <a:rPr lang="de-DE" sz="2800" b="1" dirty="0" smtClean="0"/>
              <a:t>Hochleistungsarten</a:t>
            </a:r>
            <a:r>
              <a:rPr lang="de-DE" sz="2800" dirty="0" smtClean="0"/>
              <a:t>. </a:t>
            </a:r>
          </a:p>
          <a:p>
            <a:r>
              <a:rPr lang="de-DE" sz="2800" dirty="0" smtClean="0"/>
              <a:t>Ziel ist es in möglichst </a:t>
            </a:r>
            <a:r>
              <a:rPr lang="de-DE" sz="2800" b="1" dirty="0" smtClean="0"/>
              <a:t>kurzer Zeit </a:t>
            </a:r>
            <a:r>
              <a:rPr lang="de-DE" sz="2800" dirty="0" smtClean="0"/>
              <a:t>möglichst </a:t>
            </a:r>
            <a:r>
              <a:rPr lang="de-DE" sz="2800" b="1" dirty="0" smtClean="0"/>
              <a:t>viel</a:t>
            </a:r>
            <a:r>
              <a:rPr lang="de-DE" sz="2800" dirty="0" smtClean="0"/>
              <a:t> Fleisch, Milch, … zu produzieren.</a:t>
            </a:r>
          </a:p>
          <a:p>
            <a:r>
              <a:rPr lang="de-DE" sz="2800" b="1" dirty="0" smtClean="0"/>
              <a:t>Umwelt-</a:t>
            </a:r>
            <a:r>
              <a:rPr lang="de-DE" sz="2800" dirty="0" smtClean="0"/>
              <a:t> und </a:t>
            </a:r>
            <a:r>
              <a:rPr lang="de-DE" sz="2800" b="1" dirty="0" smtClean="0"/>
              <a:t>Gesundheitsprobleme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(Einsatz von Antibiotika, Anstieg der Treibhausgase)</a:t>
            </a:r>
            <a:endParaRPr lang="de-DE" sz="28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118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Nahrungsmittel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70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18011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sz="1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lmonte Snow" pitchFamily="2" charset="0"/>
                <a:hlinkClick r:id="rId2" action="ppaction://hlinksldjump"/>
              </a:rPr>
              <a:t>Risiko</a:t>
            </a:r>
            <a:endParaRPr lang="de-DE" sz="12000" dirty="0">
              <a:solidFill>
                <a:schemeClr val="accent4">
                  <a:lumMod val="60000"/>
                  <a:lumOff val="40000"/>
                </a:schemeClr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447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Nahrungsmittel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70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>
              <a:buNone/>
            </a:pPr>
            <a:r>
              <a:rPr lang="de-DE" dirty="0" smtClean="0"/>
              <a:t>Wo in Italien wird viel Reis angebaut?</a:t>
            </a:r>
          </a:p>
          <a:p>
            <a:pPr marL="0" indent="0">
              <a:buNone/>
            </a:pPr>
            <a:r>
              <a:rPr lang="de-DE" dirty="0" smtClean="0"/>
              <a:t>Wie nennt man die in Italien meist verwendete Anbaumethode? Erkläre!</a:t>
            </a: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426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Nahrungsmittel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70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r>
              <a:rPr lang="de-DE" dirty="0" smtClean="0"/>
              <a:t>Vor allem in der Poebene</a:t>
            </a:r>
            <a:endParaRPr lang="de-DE" dirty="0"/>
          </a:p>
          <a:p>
            <a:r>
              <a:rPr lang="de-DE" dirty="0" smtClean="0"/>
              <a:t>Methode: Nassreisanbau. Die flachen Felder sind ständig von Wasser bedeckt.</a:t>
            </a:r>
          </a:p>
          <a:p>
            <a:endParaRPr lang="de-DE" dirty="0" smtClean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94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Nahrungsmittel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80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r>
              <a:rPr lang="de-DE" dirty="0" smtClean="0"/>
              <a:t>Was ist Plankton?</a:t>
            </a:r>
          </a:p>
          <a:p>
            <a:r>
              <a:rPr lang="de-DE" dirty="0" smtClean="0"/>
              <a:t>Wofür ist es Lebenswichtig?</a:t>
            </a:r>
          </a:p>
          <a:p>
            <a:pPr marL="0" indent="0">
              <a:buNone/>
            </a:pPr>
            <a:endParaRPr lang="de-DE" dirty="0" smtClean="0"/>
          </a:p>
          <a:p>
            <a:pPr marL="514350" indent="-514350">
              <a:buFont typeface="+mj-lt"/>
              <a:buAutoNum type="alphaLcParenR"/>
            </a:pP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624111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556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Nahrungsmittel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80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43608" y="1479412"/>
            <a:ext cx="6491064" cy="4525963"/>
          </a:xfrm>
        </p:spPr>
        <p:txBody>
          <a:bodyPr anchor="ctr">
            <a:normAutofit/>
          </a:bodyPr>
          <a:lstStyle/>
          <a:p>
            <a:r>
              <a:rPr lang="de-DE" dirty="0" smtClean="0"/>
              <a:t>Plankton sind </a:t>
            </a:r>
            <a:r>
              <a:rPr lang="de-DE" b="1" dirty="0" smtClean="0"/>
              <a:t>Kleinstlebewesen</a:t>
            </a:r>
            <a:r>
              <a:rPr lang="de-DE" dirty="0" smtClean="0"/>
              <a:t> in Süß- und Salzwasser, die frei im </a:t>
            </a:r>
            <a:r>
              <a:rPr lang="de-DE" b="1" dirty="0" smtClean="0"/>
              <a:t>Wasser</a:t>
            </a:r>
            <a:r>
              <a:rPr lang="de-DE" dirty="0" smtClean="0"/>
              <a:t> schweben. </a:t>
            </a:r>
          </a:p>
          <a:p>
            <a:r>
              <a:rPr lang="de-DE" dirty="0" smtClean="0"/>
              <a:t>Plankton ist für viele </a:t>
            </a:r>
            <a:r>
              <a:rPr lang="de-DE" b="1" dirty="0" smtClean="0"/>
              <a:t>Fische</a:t>
            </a:r>
            <a:r>
              <a:rPr lang="de-DE" dirty="0" smtClean="0"/>
              <a:t> die wichtigste </a:t>
            </a:r>
            <a:r>
              <a:rPr lang="de-DE" b="1" dirty="0" smtClean="0"/>
              <a:t>Nahrungsquelle</a:t>
            </a:r>
            <a:r>
              <a:rPr lang="de-DE" dirty="0" smtClean="0"/>
              <a:t>.</a:t>
            </a:r>
          </a:p>
          <a:p>
            <a:pPr marL="514350" indent="-514350">
              <a:buFont typeface="+mj-lt"/>
              <a:buAutoNum type="alphaLcParenR"/>
            </a:pPr>
            <a:endParaRPr lang="de-DE" dirty="0" smtClean="0"/>
          </a:p>
          <a:p>
            <a:pPr marL="514350" indent="-514350">
              <a:buFont typeface="+mj-lt"/>
              <a:buAutoNum type="alphaLcParenR"/>
            </a:pPr>
            <a:endParaRPr lang="de-DE" dirty="0" smtClean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419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Wir Europäer 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40</a:t>
            </a: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18011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sz="12000" dirty="0" smtClean="0">
                <a:solidFill>
                  <a:srgbClr val="0066FF"/>
                </a:solidFill>
                <a:latin typeface="Almonte Snow" pitchFamily="2" charset="0"/>
                <a:hlinkClick r:id="rId2" action="ppaction://hlinksldjump"/>
              </a:rPr>
              <a:t>Risiko</a:t>
            </a:r>
            <a:endParaRPr lang="de-DE" sz="12000" dirty="0">
              <a:solidFill>
                <a:srgbClr val="0066FF"/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802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Rohstoffe 10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972206"/>
          </a:xfrm>
        </p:spPr>
        <p:txBody>
          <a:bodyPr anchor="ctr"/>
          <a:lstStyle/>
          <a:p>
            <a:r>
              <a:rPr lang="de-DE" dirty="0" smtClean="0"/>
              <a:t>Erkläre den Begriff „Rohstoff“!</a:t>
            </a:r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912143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486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Antwort: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Rohstoffe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10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dirty="0" smtClean="0"/>
              <a:t>Rohstoffe sind aus der </a:t>
            </a:r>
            <a:r>
              <a:rPr lang="de-DE" b="1" dirty="0" smtClean="0"/>
              <a:t>Natur gewonnene</a:t>
            </a:r>
            <a:r>
              <a:rPr lang="de-DE" dirty="0" smtClean="0"/>
              <a:t>, </a:t>
            </a:r>
            <a:r>
              <a:rPr lang="de-DE" b="1" dirty="0" smtClean="0"/>
              <a:t>unverarbeitete Stoffe</a:t>
            </a:r>
            <a:r>
              <a:rPr lang="de-DE" dirty="0" smtClean="0"/>
              <a:t>. Sie können direkt verbraucht oder verarbeitet werden.</a:t>
            </a: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311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Rohstoffe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20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>
              <a:buNone/>
            </a:pPr>
            <a:r>
              <a:rPr lang="de-DE" dirty="0" smtClean="0"/>
              <a:t>Die </a:t>
            </a:r>
            <a:r>
              <a:rPr lang="de-DE" b="1" dirty="0" smtClean="0"/>
              <a:t>Automobilindustrie</a:t>
            </a:r>
            <a:r>
              <a:rPr lang="de-DE" dirty="0" smtClean="0"/>
              <a:t> gilt besonders in Deutschland als </a:t>
            </a:r>
            <a:r>
              <a:rPr lang="de-DE" b="1" dirty="0" smtClean="0"/>
              <a:t>Schlüsselindustrie</a:t>
            </a:r>
            <a:r>
              <a:rPr lang="de-DE" dirty="0" smtClean="0"/>
              <a:t>. </a:t>
            </a:r>
          </a:p>
          <a:p>
            <a:r>
              <a:rPr lang="de-DE" dirty="0" smtClean="0"/>
              <a:t>Was bedeutet das?</a:t>
            </a:r>
          </a:p>
          <a:p>
            <a:r>
              <a:rPr lang="de-DE" dirty="0" smtClean="0"/>
              <a:t>Warum ist das so?</a:t>
            </a: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163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Rohstoffe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20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r>
              <a:rPr lang="de-DE" sz="3600" dirty="0" smtClean="0"/>
              <a:t>Das heißt, sie hat eine </a:t>
            </a:r>
            <a:r>
              <a:rPr lang="de-DE" sz="3600" b="1" dirty="0" smtClean="0"/>
              <a:t>besondere</a:t>
            </a:r>
            <a:r>
              <a:rPr lang="de-DE" sz="3600" dirty="0" smtClean="0"/>
              <a:t> </a:t>
            </a:r>
            <a:r>
              <a:rPr lang="de-DE" sz="3600" b="1" dirty="0" smtClean="0"/>
              <a:t>Bedeutung</a:t>
            </a:r>
            <a:r>
              <a:rPr lang="de-DE" sz="3600" dirty="0" smtClean="0"/>
              <a:t> </a:t>
            </a:r>
            <a:r>
              <a:rPr lang="de-DE" sz="3600" b="1" dirty="0" smtClean="0"/>
              <a:t>für die Wirtschaft </a:t>
            </a:r>
            <a:r>
              <a:rPr lang="de-DE" sz="3600" dirty="0" smtClean="0"/>
              <a:t>des Landes.</a:t>
            </a:r>
          </a:p>
          <a:p>
            <a:r>
              <a:rPr lang="de-DE" sz="3600" dirty="0" smtClean="0"/>
              <a:t>Viele </a:t>
            </a:r>
            <a:r>
              <a:rPr lang="de-DE" sz="3600" b="1" dirty="0" smtClean="0"/>
              <a:t>Arbeitsplätze</a:t>
            </a:r>
            <a:r>
              <a:rPr lang="de-DE" sz="3600" dirty="0" smtClean="0"/>
              <a:t> stehen damit in Verbindung. Denn es braucht sehr viele Einzelteile (etwa 20.000!!!), die in verschiedenen Zulieferbetrieben hergestellt werden.</a:t>
            </a:r>
            <a:endParaRPr lang="de-DE" sz="36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123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Rohstoffe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30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972206"/>
          </a:xfrm>
        </p:spPr>
        <p:txBody>
          <a:bodyPr anchor="ctr"/>
          <a:lstStyle/>
          <a:p>
            <a:r>
              <a:rPr lang="de-DE" sz="3600" dirty="0" smtClean="0"/>
              <a:t>Was ist Zellulose?</a:t>
            </a:r>
          </a:p>
          <a:p>
            <a:r>
              <a:rPr lang="de-DE" sz="3600" dirty="0" smtClean="0"/>
              <a:t>Woraus wird sie gewonnen?</a:t>
            </a:r>
          </a:p>
          <a:p>
            <a:r>
              <a:rPr lang="de-DE" sz="4000" dirty="0" smtClean="0"/>
              <a:t>Warum ist Zellulose ein bedenklicher Rohstoff?</a:t>
            </a:r>
            <a:endParaRPr lang="de-DE" sz="4000" dirty="0"/>
          </a:p>
          <a:p>
            <a:pPr marL="0" indent="0" algn="ctr">
              <a:buNone/>
            </a:pP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198041" y="526544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523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Antwort:</a:t>
            </a:r>
            <a:b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Rohstoffe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30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de-DE" dirty="0" smtClean="0"/>
              <a:t>Zellulose ist der </a:t>
            </a:r>
            <a:r>
              <a:rPr lang="de-DE" b="1" dirty="0" smtClean="0"/>
              <a:t>Ausgangsstoff</a:t>
            </a:r>
            <a:r>
              <a:rPr lang="de-DE" dirty="0" smtClean="0"/>
              <a:t> zur </a:t>
            </a:r>
            <a:r>
              <a:rPr lang="de-DE" b="1" dirty="0" smtClean="0"/>
              <a:t>Herstellung</a:t>
            </a:r>
            <a:r>
              <a:rPr lang="de-DE" dirty="0" smtClean="0"/>
              <a:t> </a:t>
            </a:r>
            <a:r>
              <a:rPr lang="de-DE" b="1" dirty="0" smtClean="0"/>
              <a:t>von Papier </a:t>
            </a:r>
            <a:r>
              <a:rPr lang="de-DE" dirty="0" smtClean="0"/>
              <a:t>und Chemiefasern. </a:t>
            </a:r>
          </a:p>
          <a:p>
            <a:r>
              <a:rPr lang="de-DE" dirty="0" smtClean="0"/>
              <a:t>Er wird aus Holz, Stroh und anderen </a:t>
            </a:r>
            <a:r>
              <a:rPr lang="de-DE" b="1" dirty="0" smtClean="0"/>
              <a:t>pflanzlichen Materialien </a:t>
            </a:r>
            <a:r>
              <a:rPr lang="de-DE" dirty="0" smtClean="0"/>
              <a:t>gewonnen.</a:t>
            </a:r>
          </a:p>
          <a:p>
            <a:r>
              <a:rPr lang="de-DE" dirty="0" smtClean="0"/>
              <a:t>Die Herstellung verbraucht sehr viel </a:t>
            </a:r>
            <a:r>
              <a:rPr lang="de-DE" b="1" dirty="0" smtClean="0"/>
              <a:t>Energie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smtClean="0"/>
              <a:t>Sie belastet die </a:t>
            </a:r>
            <a:r>
              <a:rPr lang="de-DE" b="1" dirty="0" smtClean="0"/>
              <a:t>Umwelt</a:t>
            </a:r>
            <a:r>
              <a:rPr lang="de-DE" dirty="0" smtClean="0"/>
              <a:t> (Luft- und Wasserverschmutzung)</a:t>
            </a: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03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Rohstoffe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40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18011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sz="12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lmonte Snow" pitchFamily="2" charset="0"/>
                <a:hlinkClick r:id="rId2" action="ppaction://hlinksldjump"/>
              </a:rPr>
              <a:t>Risiko</a:t>
            </a:r>
            <a:endParaRPr lang="de-DE" sz="12000" dirty="0">
              <a:solidFill>
                <a:schemeClr val="accent5">
                  <a:lumMod val="60000"/>
                  <a:lumOff val="40000"/>
                </a:schemeClr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506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Rohstoffe 40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Erkläre die Begriffe und nenne je zwei Beispiele!</a:t>
            </a:r>
          </a:p>
          <a:p>
            <a:r>
              <a:rPr lang="de-DE" dirty="0" smtClean="0"/>
              <a:t>Regenerierbare Rohstoffe</a:t>
            </a:r>
          </a:p>
          <a:p>
            <a:r>
              <a:rPr lang="de-DE" dirty="0" smtClean="0"/>
              <a:t>Nicht regenerierbare Rohstoffe</a:t>
            </a: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60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Rohstoffe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40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dirty="0"/>
              <a:t>Regenerierbare Rohstoffe: </a:t>
            </a:r>
            <a:r>
              <a:rPr lang="de-DE" b="1" dirty="0" smtClean="0"/>
              <a:t>erneuerbare</a:t>
            </a:r>
            <a:r>
              <a:rPr lang="de-DE" dirty="0" smtClean="0"/>
              <a:t> R., z.B. Wasser, Wind, pflanzliche R. (Holz, Getreide, Baumwolle…) tierische R. (Wolle, …), Kautschuk, Öle, …</a:t>
            </a:r>
          </a:p>
          <a:p>
            <a:pPr marL="0" indent="0">
              <a:buNone/>
            </a:pPr>
            <a:r>
              <a:rPr lang="de-DE" dirty="0" smtClean="0"/>
              <a:t>Nicht regenerierbare R.: </a:t>
            </a:r>
            <a:r>
              <a:rPr lang="de-DE" b="1" dirty="0" smtClean="0"/>
              <a:t>nicht erneuerbare </a:t>
            </a:r>
            <a:r>
              <a:rPr lang="de-DE" dirty="0" smtClean="0"/>
              <a:t>R., z.B. Kohle, Erze, Kies, Naturstein, Erdöl, …</a:t>
            </a: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826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Rohstoffe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50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40768"/>
            <a:ext cx="8229600" cy="4104456"/>
          </a:xfrm>
        </p:spPr>
        <p:txBody>
          <a:bodyPr anchor="ctr"/>
          <a:lstStyle/>
          <a:p>
            <a:r>
              <a:rPr lang="de-DE" dirty="0" smtClean="0"/>
              <a:t>Welche Salzarten kennst du?</a:t>
            </a:r>
          </a:p>
          <a:p>
            <a:r>
              <a:rPr lang="de-DE" dirty="0" smtClean="0"/>
              <a:t>Was versteht man unter „Sole“?</a:t>
            </a:r>
          </a:p>
          <a:p>
            <a:r>
              <a:rPr lang="de-DE" dirty="0" smtClean="0"/>
              <a:t>Was ist eine „Saline“?</a:t>
            </a:r>
          </a:p>
        </p:txBody>
      </p:sp>
      <p:sp>
        <p:nvSpPr>
          <p:cNvPr id="4" name="Stern mit 5 Zacken 3"/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987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Wir Europäer 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40</a:t>
            </a: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79711" y="1234632"/>
            <a:ext cx="6660355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Wie heißt die gemeinsame Währung der EU? </a:t>
            </a:r>
          </a:p>
          <a:p>
            <a:pPr marL="0" indent="0" algn="ctr">
              <a:buNone/>
            </a:pPr>
            <a:r>
              <a:rPr lang="de-DE" dirty="0" smtClean="0"/>
              <a:t>Was bedeutet das Zeichen?</a:t>
            </a: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355976" y="5229436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939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Rohstoffe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50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endParaRPr lang="de-DE" dirty="0" smtClean="0"/>
          </a:p>
          <a:p>
            <a:r>
              <a:rPr lang="de-DE" b="1" dirty="0" smtClean="0"/>
              <a:t>Steinsalz</a:t>
            </a:r>
            <a:r>
              <a:rPr lang="de-DE" dirty="0" smtClean="0"/>
              <a:t> und </a:t>
            </a:r>
            <a:r>
              <a:rPr lang="de-DE" b="1" dirty="0" smtClean="0"/>
              <a:t>Meersalz</a:t>
            </a:r>
          </a:p>
          <a:p>
            <a:r>
              <a:rPr lang="de-DE" dirty="0" smtClean="0"/>
              <a:t>Sole ist das </a:t>
            </a:r>
            <a:r>
              <a:rPr lang="de-DE" b="1" dirty="0" smtClean="0"/>
              <a:t>steinsalzhaltige Wasser </a:t>
            </a:r>
            <a:r>
              <a:rPr lang="de-DE" dirty="0" smtClean="0"/>
              <a:t>in Bergwerken.</a:t>
            </a:r>
          </a:p>
          <a:p>
            <a:r>
              <a:rPr lang="de-DE" dirty="0" smtClean="0"/>
              <a:t>Salinen sind </a:t>
            </a:r>
            <a:r>
              <a:rPr lang="de-DE" b="1" dirty="0" smtClean="0"/>
              <a:t>Becken</a:t>
            </a:r>
            <a:r>
              <a:rPr lang="de-DE" dirty="0" smtClean="0"/>
              <a:t>, in die </a:t>
            </a:r>
            <a:r>
              <a:rPr lang="de-DE" b="1" dirty="0" smtClean="0"/>
              <a:t>Meerwasser</a:t>
            </a:r>
            <a:r>
              <a:rPr lang="de-DE" dirty="0" smtClean="0"/>
              <a:t> eingeleitet wird. Das Wasser verdunstet langsam, Salz bleibt zurück. </a:t>
            </a:r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5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Rohstoffe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60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204864"/>
            <a:ext cx="2162175" cy="2019300"/>
          </a:xfrm>
        </p:spPr>
      </p:pic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490097" y="4281478"/>
            <a:ext cx="8229600" cy="91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sz="3600" dirty="0" smtClean="0"/>
              <a:t>100 Punkte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81299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Rohstoffe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70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>
              <a:buNone/>
            </a:pPr>
            <a:r>
              <a:rPr lang="de-DE" dirty="0" smtClean="0"/>
              <a:t>Erkläre den Begriff „Logistik“!</a:t>
            </a:r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07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Rohstoffe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70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dirty="0" smtClean="0"/>
              <a:t>Logistik: </a:t>
            </a:r>
            <a:br>
              <a:rPr lang="de-DE" dirty="0" smtClean="0"/>
            </a:br>
            <a:r>
              <a:rPr lang="de-DE" dirty="0" smtClean="0"/>
              <a:t>Vorgänge, die sich mit der </a:t>
            </a:r>
            <a:r>
              <a:rPr lang="de-DE" b="1" dirty="0" smtClean="0"/>
              <a:t>Lagerung von Gütern</a:t>
            </a:r>
            <a:r>
              <a:rPr lang="de-DE" dirty="0" smtClean="0"/>
              <a:t> und deren </a:t>
            </a:r>
            <a:r>
              <a:rPr lang="de-DE" b="1" dirty="0" smtClean="0"/>
              <a:t>Transport</a:t>
            </a:r>
            <a:r>
              <a:rPr lang="de-DE" dirty="0" smtClean="0"/>
              <a:t> befassen.</a:t>
            </a:r>
            <a:br>
              <a:rPr lang="de-DE" dirty="0" smtClean="0"/>
            </a:br>
            <a:r>
              <a:rPr lang="de-DE" sz="2000" dirty="0" smtClean="0"/>
              <a:t>(so muss das richtige Produkt in der richtigen Menge, am richtigen Ort, zur richtigen Zeit und zu den richtigen Kosten verfügbar sein)</a:t>
            </a:r>
            <a:endParaRPr lang="de-DE" sz="20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640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Rohstoffe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80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049169"/>
          </a:xfrm>
        </p:spPr>
        <p:txBody>
          <a:bodyPr anchor="ctr"/>
          <a:lstStyle/>
          <a:p>
            <a:pPr marL="0" indent="0" algn="ctr">
              <a:buNone/>
            </a:pPr>
            <a:endParaRPr lang="de-DE" sz="12000" dirty="0" smtClean="0">
              <a:solidFill>
                <a:srgbClr val="0066FF"/>
              </a:solidFill>
              <a:latin typeface="Almonte Snow" pitchFamily="2" charset="0"/>
            </a:endParaRPr>
          </a:p>
          <a:p>
            <a:pPr marL="0" indent="0" algn="ctr">
              <a:buNone/>
            </a:pPr>
            <a:endParaRPr lang="de-DE" sz="12000" dirty="0">
              <a:solidFill>
                <a:srgbClr val="0066FF"/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76872"/>
            <a:ext cx="1905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Inhaltsplatzhalter 2"/>
          <p:cNvSpPr txBox="1">
            <a:spLocks/>
          </p:cNvSpPr>
          <p:nvPr/>
        </p:nvSpPr>
        <p:spPr>
          <a:xfrm>
            <a:off x="410467" y="3948292"/>
            <a:ext cx="8229600" cy="977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dirty="0" smtClean="0">
                <a:solidFill>
                  <a:srgbClr val="92D050"/>
                </a:solidFill>
              </a:rPr>
              <a:t>400 Punkte bei richtiger Antwort</a:t>
            </a:r>
            <a:endParaRPr lang="de-DE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28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Rohstoffe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80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6" y="1234632"/>
            <a:ext cx="8554021" cy="432413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dirty="0" smtClean="0"/>
              <a:t>Wie lautet die Bezeichnung für die gesamten Industriegebiete, die sich von Mittelengland bis Mittelitalien erstrecken?</a:t>
            </a:r>
          </a:p>
          <a:p>
            <a:endParaRPr lang="de-DE" sz="2800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977408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543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Rohstoffe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80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67884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de-DE" sz="4000" dirty="0" smtClean="0"/>
              <a:t>Die blaue Banane</a:t>
            </a:r>
            <a:endParaRPr lang="de-DE" sz="40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148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Bevölkerung  10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972206"/>
          </a:xfrm>
        </p:spPr>
        <p:txBody>
          <a:bodyPr anchor="ctr"/>
          <a:lstStyle/>
          <a:p>
            <a:r>
              <a:rPr lang="de-DE" dirty="0" smtClean="0"/>
              <a:t>Was versteht man unter </a:t>
            </a:r>
            <a:r>
              <a:rPr lang="de-DE" b="1" dirty="0" smtClean="0"/>
              <a:t>Bevölkerungsdichte</a:t>
            </a:r>
            <a:r>
              <a:rPr lang="de-DE" dirty="0" smtClean="0"/>
              <a:t>?</a:t>
            </a:r>
          </a:p>
          <a:p>
            <a:r>
              <a:rPr lang="de-DE" dirty="0" smtClean="0"/>
              <a:t>Was sind </a:t>
            </a:r>
            <a:r>
              <a:rPr lang="de-DE" b="1" dirty="0" smtClean="0"/>
              <a:t>Verdichtungsräume</a:t>
            </a:r>
            <a:r>
              <a:rPr lang="de-DE" dirty="0" smtClean="0"/>
              <a:t>?</a:t>
            </a:r>
          </a:p>
          <a:p>
            <a:r>
              <a:rPr lang="de-DE" dirty="0" smtClean="0"/>
              <a:t>Nenne </a:t>
            </a:r>
            <a:r>
              <a:rPr lang="de-DE" b="1" dirty="0" smtClean="0"/>
              <a:t>zwei</a:t>
            </a:r>
            <a:r>
              <a:rPr lang="de-DE" dirty="0" smtClean="0"/>
              <a:t> der größten Verdichtungsräume in Europa!</a:t>
            </a:r>
          </a:p>
          <a:p>
            <a:pPr marL="0" indent="0" algn="ctr">
              <a:buNone/>
            </a:pP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427984" y="5229436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06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Antwort: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Bevölkerung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10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de-DE" sz="2800" dirty="0" smtClean="0"/>
              <a:t>Die Bevölkerungsdichte gibt an, wie viele </a:t>
            </a:r>
            <a:r>
              <a:rPr lang="de-DE" sz="2800" b="1" dirty="0" smtClean="0"/>
              <a:t>Menschen</a:t>
            </a:r>
            <a:r>
              <a:rPr lang="de-DE" sz="2800" dirty="0" smtClean="0"/>
              <a:t> in einem Gebiet von einem </a:t>
            </a:r>
            <a:r>
              <a:rPr lang="de-DE" sz="2800" b="1" dirty="0" smtClean="0"/>
              <a:t>Quadratkilometer</a:t>
            </a:r>
            <a:r>
              <a:rPr lang="de-DE" sz="2800" dirty="0" smtClean="0"/>
              <a:t> (</a:t>
            </a:r>
            <a:r>
              <a:rPr lang="de-DE" sz="2800" dirty="0" err="1" smtClean="0"/>
              <a:t>Einw</a:t>
            </a:r>
            <a:r>
              <a:rPr lang="de-DE" sz="2800" dirty="0" smtClean="0"/>
              <a:t>./km</a:t>
            </a:r>
            <a:r>
              <a:rPr lang="de-DE" sz="2800" baseline="30000" dirty="0" smtClean="0"/>
              <a:t>2</a:t>
            </a:r>
            <a:r>
              <a:rPr lang="de-DE" sz="2800" dirty="0" smtClean="0"/>
              <a:t>) leben.</a:t>
            </a:r>
          </a:p>
          <a:p>
            <a:r>
              <a:rPr lang="de-DE" sz="2800" dirty="0" smtClean="0"/>
              <a:t>Verdichtungsräume sind  Gebiete, in dem besonders </a:t>
            </a:r>
            <a:r>
              <a:rPr lang="de-DE" sz="2800" b="1" dirty="0" smtClean="0"/>
              <a:t>viele</a:t>
            </a:r>
            <a:r>
              <a:rPr lang="de-DE" sz="2800" dirty="0" smtClean="0"/>
              <a:t> </a:t>
            </a:r>
            <a:r>
              <a:rPr lang="de-DE" sz="2800" b="1" dirty="0" smtClean="0"/>
              <a:t>Menschen</a:t>
            </a:r>
            <a:r>
              <a:rPr lang="de-DE" sz="2800" dirty="0" smtClean="0"/>
              <a:t> auf </a:t>
            </a:r>
            <a:r>
              <a:rPr lang="de-DE" sz="2800" b="1" dirty="0" smtClean="0"/>
              <a:t>engem Raum </a:t>
            </a:r>
            <a:r>
              <a:rPr lang="de-DE" sz="2800" dirty="0" smtClean="0"/>
              <a:t>(„verdichtet“) leben.</a:t>
            </a:r>
          </a:p>
          <a:p>
            <a:r>
              <a:rPr lang="de-DE" sz="2800" dirty="0" smtClean="0"/>
              <a:t>Die größten Verdichtungsräume sind die Stadtregionen von </a:t>
            </a:r>
            <a:r>
              <a:rPr lang="de-DE" sz="2800" b="1" dirty="0" smtClean="0"/>
              <a:t>London</a:t>
            </a:r>
            <a:r>
              <a:rPr lang="de-DE" sz="2800" dirty="0" smtClean="0"/>
              <a:t>, </a:t>
            </a:r>
            <a:r>
              <a:rPr lang="de-DE" sz="2800" b="1" dirty="0" smtClean="0"/>
              <a:t>Paris</a:t>
            </a:r>
            <a:r>
              <a:rPr lang="de-DE" sz="2800" dirty="0" smtClean="0"/>
              <a:t>, </a:t>
            </a:r>
            <a:r>
              <a:rPr lang="de-DE" sz="2800" b="1" dirty="0" smtClean="0"/>
              <a:t>Moskau</a:t>
            </a:r>
          </a:p>
          <a:p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056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Bevölkerung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20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18011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sz="12000" dirty="0" smtClean="0">
                <a:solidFill>
                  <a:schemeClr val="accent6">
                    <a:lumMod val="75000"/>
                  </a:schemeClr>
                </a:solidFill>
                <a:latin typeface="Almonte Snow" pitchFamily="2" charset="0"/>
                <a:hlinkClick r:id="rId2" action="ppaction://hlinksldjump"/>
              </a:rPr>
              <a:t>Risiko</a:t>
            </a:r>
            <a:endParaRPr lang="de-DE" sz="12000" dirty="0">
              <a:solidFill>
                <a:schemeClr val="accent6">
                  <a:lumMod val="75000"/>
                </a:schemeClr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605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Wir Europäer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40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b="1" dirty="0" smtClean="0"/>
              <a:t>Euro</a:t>
            </a:r>
          </a:p>
          <a:p>
            <a:pPr marL="0" indent="0" algn="ctr">
              <a:buNone/>
            </a:pPr>
            <a:r>
              <a:rPr lang="de-DE" dirty="0" smtClean="0"/>
              <a:t>Das Zeichen ist an den </a:t>
            </a:r>
            <a:r>
              <a:rPr lang="de-DE" b="1" dirty="0" smtClean="0"/>
              <a:t>griechischen</a:t>
            </a:r>
            <a:r>
              <a:rPr lang="de-DE" dirty="0" smtClean="0"/>
              <a:t> Buchstaben </a:t>
            </a:r>
            <a:r>
              <a:rPr lang="de-DE" b="1" dirty="0" smtClean="0"/>
              <a:t>Epsilon</a:t>
            </a:r>
            <a:r>
              <a:rPr lang="de-DE" dirty="0" smtClean="0"/>
              <a:t> angelehnt und verweist auf die </a:t>
            </a:r>
            <a:r>
              <a:rPr lang="de-DE" b="1" dirty="0" smtClean="0"/>
              <a:t>Wiege der europäischen Kultur</a:t>
            </a:r>
            <a:r>
              <a:rPr lang="de-DE" dirty="0" smtClean="0"/>
              <a:t>.</a:t>
            </a:r>
          </a:p>
          <a:p>
            <a:pPr marL="0" indent="0" algn="ctr">
              <a:buNone/>
            </a:pPr>
            <a:endParaRPr lang="de-DE" sz="4000" dirty="0"/>
          </a:p>
          <a:p>
            <a:pPr marL="0" indent="0" algn="ctr">
              <a:buNone/>
            </a:pPr>
            <a:endParaRPr lang="de-DE" sz="40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413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Bevölkerung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20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r>
              <a:rPr lang="de-DE" dirty="0" smtClean="0"/>
              <a:t>Was bedeutet BIP?</a:t>
            </a:r>
          </a:p>
          <a:p>
            <a:r>
              <a:rPr lang="de-DE" dirty="0" smtClean="0"/>
              <a:t>Was gibt das BIP an?</a:t>
            </a: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182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Bevölkerung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20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de-DE" dirty="0" smtClean="0"/>
              <a:t>BIP heißt </a:t>
            </a:r>
            <a:r>
              <a:rPr lang="de-DE" b="1" dirty="0" smtClean="0"/>
              <a:t>Bruttoinlandsprodukt</a:t>
            </a:r>
          </a:p>
          <a:p>
            <a:r>
              <a:rPr lang="de-DE" dirty="0" smtClean="0"/>
              <a:t>Das BIP gibt den </a:t>
            </a:r>
            <a:r>
              <a:rPr lang="de-DE" b="1" dirty="0" smtClean="0"/>
              <a:t>Gesamtwert</a:t>
            </a:r>
            <a:r>
              <a:rPr lang="de-DE" dirty="0" smtClean="0"/>
              <a:t> aller </a:t>
            </a:r>
            <a:r>
              <a:rPr lang="de-DE" b="1" dirty="0" smtClean="0"/>
              <a:t>Waren</a:t>
            </a:r>
            <a:r>
              <a:rPr lang="de-DE" dirty="0" smtClean="0"/>
              <a:t> und </a:t>
            </a:r>
            <a:r>
              <a:rPr lang="de-DE" b="1" dirty="0" smtClean="0"/>
              <a:t>Dienstleistungen</a:t>
            </a:r>
            <a:r>
              <a:rPr lang="de-DE" dirty="0" smtClean="0"/>
              <a:t> an, die </a:t>
            </a:r>
            <a:r>
              <a:rPr lang="de-DE" b="1" dirty="0" smtClean="0"/>
              <a:t>innerhalb eines Landes in einem Jahr erwirtschaftet </a:t>
            </a:r>
            <a:r>
              <a:rPr lang="de-DE" dirty="0" smtClean="0"/>
              <a:t>werden.</a:t>
            </a: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850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Bevölkerung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30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972206"/>
          </a:xfrm>
        </p:spPr>
        <p:txBody>
          <a:bodyPr anchor="ctr"/>
          <a:lstStyle/>
          <a:p>
            <a:r>
              <a:rPr lang="de-DE" dirty="0" smtClean="0"/>
              <a:t>Wie viele Menschen leben in etwa in Europa?</a:t>
            </a:r>
          </a:p>
          <a:p>
            <a:r>
              <a:rPr lang="de-DE" dirty="0"/>
              <a:t>Welches ist die große Herausforderung bei der Bevölkerungsentwicklung?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16968" y="5517468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875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Antwort:</a:t>
            </a:r>
            <a:b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Bevölkerung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30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de-DE" sz="2800" dirty="0" smtClean="0"/>
              <a:t>Etwa </a:t>
            </a:r>
            <a:r>
              <a:rPr lang="de-DE" sz="2800" b="1" dirty="0" smtClean="0"/>
              <a:t>800 Millionen </a:t>
            </a:r>
            <a:r>
              <a:rPr lang="de-DE" sz="2800" dirty="0" smtClean="0"/>
              <a:t>Menschen</a:t>
            </a:r>
          </a:p>
          <a:p>
            <a:r>
              <a:rPr lang="de-DE" sz="2800" dirty="0" smtClean="0"/>
              <a:t>Die </a:t>
            </a:r>
            <a:r>
              <a:rPr lang="de-DE" sz="2800" b="1" dirty="0" smtClean="0"/>
              <a:t>steigende Lebenserwartung </a:t>
            </a:r>
            <a:r>
              <a:rPr lang="de-DE" sz="2800" dirty="0" smtClean="0"/>
              <a:t>und die </a:t>
            </a:r>
            <a:r>
              <a:rPr lang="de-DE" sz="2800" b="1" dirty="0" smtClean="0"/>
              <a:t>Zahl alter Menschen</a:t>
            </a:r>
            <a:r>
              <a:rPr lang="de-DE" sz="2800" dirty="0" smtClean="0"/>
              <a:t> ist die große Herausforderung.</a:t>
            </a:r>
            <a:br>
              <a:rPr lang="de-DE" sz="2800" dirty="0" smtClean="0"/>
            </a:br>
            <a:r>
              <a:rPr lang="de-DE" sz="2400" dirty="0" smtClean="0"/>
              <a:t>(immer mehr ältere Menschen mit hoher Lebenserwartung erhalten Rentenzahlungen, die von immer weniger Erwerbstätigen finanziert werden)</a:t>
            </a:r>
            <a:endParaRPr lang="de-DE" dirty="0" smtClean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97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Bevölkerung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40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049169"/>
          </a:xfrm>
        </p:spPr>
        <p:txBody>
          <a:bodyPr anchor="ctr"/>
          <a:lstStyle/>
          <a:p>
            <a:pPr marL="0" indent="0" algn="ctr">
              <a:buNone/>
            </a:pPr>
            <a:endParaRPr lang="de-DE" sz="12000" dirty="0" smtClean="0">
              <a:solidFill>
                <a:srgbClr val="0066FF"/>
              </a:solidFill>
              <a:latin typeface="Almonte Snow" pitchFamily="2" charset="0"/>
            </a:endParaRPr>
          </a:p>
          <a:p>
            <a:pPr marL="0" indent="0" algn="ctr">
              <a:buNone/>
            </a:pPr>
            <a:endParaRPr lang="de-DE" sz="12000" dirty="0">
              <a:solidFill>
                <a:srgbClr val="0066FF"/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767" y="2276872"/>
            <a:ext cx="1905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Inhaltsplatzhalter 2"/>
          <p:cNvSpPr txBox="1">
            <a:spLocks/>
          </p:cNvSpPr>
          <p:nvPr/>
        </p:nvSpPr>
        <p:spPr>
          <a:xfrm>
            <a:off x="410467" y="3948292"/>
            <a:ext cx="8229600" cy="977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dirty="0" smtClean="0">
                <a:solidFill>
                  <a:srgbClr val="92D050"/>
                </a:solidFill>
              </a:rPr>
              <a:t>400 Punkte bei richtiger Antwort</a:t>
            </a:r>
            <a:endParaRPr lang="de-DE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86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Bevölkerung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40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>
              <a:buNone/>
            </a:pPr>
            <a:r>
              <a:rPr lang="de-DE" dirty="0" smtClean="0"/>
              <a:t>Wie heißen die </a:t>
            </a:r>
            <a:r>
              <a:rPr lang="de-DE" b="1" dirty="0" smtClean="0"/>
              <a:t>drei größten Sprachfamilien </a:t>
            </a:r>
            <a:r>
              <a:rPr lang="de-DE" dirty="0" smtClean="0"/>
              <a:t>in Europa? Ordne je zwei Beispiele dazu!</a:t>
            </a:r>
          </a:p>
        </p:txBody>
      </p:sp>
      <p:sp>
        <p:nvSpPr>
          <p:cNvPr id="4" name="Stern mit 5 Zacken 3"/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871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Bevölkerung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40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de-DE" sz="2800" b="1" dirty="0" smtClean="0"/>
              <a:t>Germanische Sprachen </a:t>
            </a:r>
            <a:r>
              <a:rPr lang="de-DE" sz="2800" dirty="0" smtClean="0"/>
              <a:t>(Deutsch, Englisch, Niederländisch, Norwegisch, Schwedisch, Irisch,…)</a:t>
            </a:r>
          </a:p>
          <a:p>
            <a:r>
              <a:rPr lang="de-DE" sz="2800" b="1" dirty="0" smtClean="0"/>
              <a:t>Slawische Sprachen </a:t>
            </a:r>
            <a:r>
              <a:rPr lang="de-DE" sz="2800" dirty="0" smtClean="0"/>
              <a:t>(Russisch, Slowakisch, Tschechisch, </a:t>
            </a:r>
            <a:r>
              <a:rPr lang="de-DE" sz="2800" dirty="0" err="1" smtClean="0"/>
              <a:t>Serbo</a:t>
            </a:r>
            <a:r>
              <a:rPr lang="de-DE" sz="2800" dirty="0" smtClean="0"/>
              <a:t>-Kroatisch, Polnisch, …)</a:t>
            </a:r>
          </a:p>
          <a:p>
            <a:r>
              <a:rPr lang="de-DE" sz="2800" b="1" dirty="0" smtClean="0"/>
              <a:t>Romanische</a:t>
            </a:r>
            <a:r>
              <a:rPr lang="de-DE" sz="2800" dirty="0" smtClean="0"/>
              <a:t> </a:t>
            </a:r>
            <a:r>
              <a:rPr lang="de-DE" sz="2800" b="1" dirty="0" smtClean="0"/>
              <a:t>Sprachen</a:t>
            </a:r>
            <a:r>
              <a:rPr lang="de-DE" sz="2800" dirty="0" smtClean="0"/>
              <a:t> (Spanisch, </a:t>
            </a:r>
            <a:r>
              <a:rPr lang="de-DE" sz="2800" dirty="0" err="1" smtClean="0"/>
              <a:t>Portugisisch</a:t>
            </a:r>
            <a:r>
              <a:rPr lang="de-DE" sz="2800" dirty="0" smtClean="0"/>
              <a:t>, Italienisch, Französisch, Rumänisch, …)</a:t>
            </a:r>
          </a:p>
          <a:p>
            <a:endParaRPr lang="de-DE" sz="2000" dirty="0" smtClean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8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Bevölkerung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50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40768"/>
            <a:ext cx="8229600" cy="4104456"/>
          </a:xfrm>
        </p:spPr>
        <p:txBody>
          <a:bodyPr anchor="ctr"/>
          <a:lstStyle/>
          <a:p>
            <a:r>
              <a:rPr lang="de-DE" dirty="0" smtClean="0"/>
              <a:t>Was bedeutet „Roma“?</a:t>
            </a:r>
          </a:p>
          <a:p>
            <a:r>
              <a:rPr lang="de-DE" dirty="0" smtClean="0"/>
              <a:t>Ist dieser Begriff erwünscht?</a:t>
            </a:r>
            <a:endParaRPr lang="de-DE" dirty="0"/>
          </a:p>
          <a:p>
            <a:r>
              <a:rPr lang="de-DE" dirty="0" smtClean="0"/>
              <a:t>Welche Gruppen gehören auch dazu?</a:t>
            </a:r>
          </a:p>
        </p:txBody>
      </p:sp>
      <p:sp>
        <p:nvSpPr>
          <p:cNvPr id="4" name="Stern mit 5 Zacken 3"/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955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Bevölkerung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50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1257300" lvl="2" indent="-457200"/>
            <a:r>
              <a:rPr lang="de-DE" sz="3200" dirty="0" smtClean="0"/>
              <a:t>Roma ist ein </a:t>
            </a:r>
            <a:r>
              <a:rPr lang="de-DE" sz="3200" b="1" dirty="0" smtClean="0"/>
              <a:t>Sammelbegriff</a:t>
            </a:r>
            <a:r>
              <a:rPr lang="de-DE" sz="3200" dirty="0" smtClean="0"/>
              <a:t> für Gruppen, die im Volksmund als „</a:t>
            </a:r>
            <a:r>
              <a:rPr lang="de-DE" sz="3200" b="1" dirty="0" smtClean="0"/>
              <a:t>Zigeuner</a:t>
            </a:r>
            <a:r>
              <a:rPr lang="de-DE" sz="3200" dirty="0" smtClean="0"/>
              <a:t>“ bezeichnet wurden. </a:t>
            </a:r>
          </a:p>
          <a:p>
            <a:pPr marL="1257300" lvl="2" indent="-457200"/>
            <a:r>
              <a:rPr lang="de-DE" sz="3200" dirty="0" smtClean="0"/>
              <a:t>Diesen Begriff </a:t>
            </a:r>
            <a:r>
              <a:rPr lang="de-DE" sz="3200" b="1" dirty="0" smtClean="0"/>
              <a:t>lehnen</a:t>
            </a:r>
            <a:r>
              <a:rPr lang="de-DE" sz="3200" dirty="0" smtClean="0"/>
              <a:t> die Angehörigen dieser Minderheit als diskriminierend </a:t>
            </a:r>
            <a:r>
              <a:rPr lang="de-DE" sz="3200" b="1" dirty="0" smtClean="0"/>
              <a:t>ab</a:t>
            </a:r>
            <a:r>
              <a:rPr lang="de-DE" sz="3200" dirty="0" smtClean="0"/>
              <a:t>.</a:t>
            </a:r>
          </a:p>
          <a:p>
            <a:pPr marL="1257300" lvl="2" indent="-457200"/>
            <a:r>
              <a:rPr lang="de-DE" sz="3200" dirty="0" smtClean="0"/>
              <a:t>Zu den verschiedenen Roma-Gruppen gehören auch die </a:t>
            </a:r>
            <a:r>
              <a:rPr lang="de-DE" sz="3200" b="1" dirty="0" smtClean="0"/>
              <a:t>Sinti</a:t>
            </a:r>
            <a:r>
              <a:rPr lang="de-DE" sz="3200" dirty="0" smtClean="0"/>
              <a:t>.</a:t>
            </a:r>
            <a:br>
              <a:rPr lang="de-DE" sz="3200" dirty="0" smtClean="0"/>
            </a:br>
            <a:endParaRPr lang="de-DE" sz="32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46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Bevölkerung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60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204864"/>
            <a:ext cx="2162175" cy="2019300"/>
          </a:xfrm>
        </p:spPr>
      </p:pic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490097" y="4281478"/>
            <a:ext cx="8229600" cy="91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sz="3600" dirty="0" smtClean="0"/>
              <a:t>100 Punkte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13043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Benutzerdefiniert 1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E4E9EF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1799</Words>
  <Application>Microsoft Office PowerPoint</Application>
  <PresentationFormat>Bildschirmpräsentation (4:3)</PresentationFormat>
  <Paragraphs>360</Paragraphs>
  <Slides>103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103</vt:i4>
      </vt:variant>
    </vt:vector>
  </HeadingPairs>
  <TitlesOfParts>
    <vt:vector size="104" baseType="lpstr">
      <vt:lpstr>Larissa</vt:lpstr>
      <vt:lpstr>Der große Preis</vt:lpstr>
      <vt:lpstr>Wir Europäer 10</vt:lpstr>
      <vt:lpstr>Antwort:  Wir Europäer 10</vt:lpstr>
      <vt:lpstr>Wir Europäer  20</vt:lpstr>
      <vt:lpstr>Wir Europäer  30</vt:lpstr>
      <vt:lpstr>Antwort:  Wir Europäer  30</vt:lpstr>
      <vt:lpstr>Wir Europäer  40</vt:lpstr>
      <vt:lpstr>Wir Europäer  40</vt:lpstr>
      <vt:lpstr>Antwort:  Wir Europäer  40</vt:lpstr>
      <vt:lpstr>Wir Europäer  50</vt:lpstr>
      <vt:lpstr>Antwort:  Wir Europäer  50</vt:lpstr>
      <vt:lpstr>Wir Europäer  60</vt:lpstr>
      <vt:lpstr>Antwort:  Wir Europäer  60</vt:lpstr>
      <vt:lpstr>Wir Europäer  70</vt:lpstr>
      <vt:lpstr>Wir Europäer  70</vt:lpstr>
      <vt:lpstr>Antwort:  Wir Europäer  70</vt:lpstr>
      <vt:lpstr>Wir Europäer  80</vt:lpstr>
      <vt:lpstr>Antwort:  Wir Europäer  80</vt:lpstr>
      <vt:lpstr>Klima 10</vt:lpstr>
      <vt:lpstr>Klima  10</vt:lpstr>
      <vt:lpstr>Antwort:  Klima  10</vt:lpstr>
      <vt:lpstr>Klima  20</vt:lpstr>
      <vt:lpstr>Antwort:  Klima  20</vt:lpstr>
      <vt:lpstr>Klima  30</vt:lpstr>
      <vt:lpstr>Klima  30</vt:lpstr>
      <vt:lpstr>Antwort: Klima  30</vt:lpstr>
      <vt:lpstr>Klima  40</vt:lpstr>
      <vt:lpstr>Antwort:  Klima  40</vt:lpstr>
      <vt:lpstr>Klima  50</vt:lpstr>
      <vt:lpstr>Klima  60</vt:lpstr>
      <vt:lpstr>Antwort:  Klima  60</vt:lpstr>
      <vt:lpstr>Klima  70</vt:lpstr>
      <vt:lpstr>Antwort:  Klima  70</vt:lpstr>
      <vt:lpstr>Klima  80</vt:lpstr>
      <vt:lpstr>Antwort:  Klima  80</vt:lpstr>
      <vt:lpstr>Landschaftsformende Kräfte 10</vt:lpstr>
      <vt:lpstr>Landschaftsformende Kräfte  10</vt:lpstr>
      <vt:lpstr>Antwort:  Landschaftsformende Kräfte  10</vt:lpstr>
      <vt:lpstr>Landschaftsformende Kräfte  20</vt:lpstr>
      <vt:lpstr>Antwort:  Landschaftsformende Kräfte  20</vt:lpstr>
      <vt:lpstr>Landschaftsformende Kräfte  30</vt:lpstr>
      <vt:lpstr>Antwort: Landschaftsformende Kräfte  30</vt:lpstr>
      <vt:lpstr>Landschaftsformende Kräfte  40</vt:lpstr>
      <vt:lpstr>Landschaftsformende Kräfte  40</vt:lpstr>
      <vt:lpstr>Antwort:  Landschaftsformende Kräfte  40</vt:lpstr>
      <vt:lpstr>Landschaftsformende Kräfte  50</vt:lpstr>
      <vt:lpstr>Antwort:  Landschaftsformende Kräfte  50</vt:lpstr>
      <vt:lpstr>Landschaftsformende Kräfte  60</vt:lpstr>
      <vt:lpstr>Antwort:  Landschaftsformende Kräfte  60</vt:lpstr>
      <vt:lpstr>Landschaftsformende Kräfte  70</vt:lpstr>
      <vt:lpstr>Antwort:  Landschaftsformende Kräfte  70</vt:lpstr>
      <vt:lpstr>Landschaftsformende Kräfte  80</vt:lpstr>
      <vt:lpstr>Nahrungsmittel 10</vt:lpstr>
      <vt:lpstr>Antwort:  Nahrungsmittel  10</vt:lpstr>
      <vt:lpstr>Nahrungsmittel  20</vt:lpstr>
      <vt:lpstr>Nahrungsmittel  30</vt:lpstr>
      <vt:lpstr>Antwort: Nahrungsmittel  30</vt:lpstr>
      <vt:lpstr>Nahrungsmittel  40</vt:lpstr>
      <vt:lpstr>Antwort:  Nahrungsmittel  40</vt:lpstr>
      <vt:lpstr>Nahrungsmittel  50</vt:lpstr>
      <vt:lpstr>Antwort:  Nahrungsmittel  50</vt:lpstr>
      <vt:lpstr>Nahrungsmittel  60</vt:lpstr>
      <vt:lpstr>Nahrungsmittel 60</vt:lpstr>
      <vt:lpstr>Antwort:  Nahrungsmittel  60</vt:lpstr>
      <vt:lpstr>Nahrungsmittel  70</vt:lpstr>
      <vt:lpstr>Nahrungsmittel  70</vt:lpstr>
      <vt:lpstr>Antwort:  Nahrungsmittel  70</vt:lpstr>
      <vt:lpstr>Nahrungsmittel  80</vt:lpstr>
      <vt:lpstr>Antwort:  Nahrungsmittel  80</vt:lpstr>
      <vt:lpstr>Rohstoffe 10</vt:lpstr>
      <vt:lpstr>Antwort:  Rohstoffe  10</vt:lpstr>
      <vt:lpstr>Rohstoffe  20</vt:lpstr>
      <vt:lpstr>Antwort:  Rohstoffe  20</vt:lpstr>
      <vt:lpstr>Rohstoffe  30</vt:lpstr>
      <vt:lpstr>Antwort: Rohstoffe  30</vt:lpstr>
      <vt:lpstr>Rohstoffe  40</vt:lpstr>
      <vt:lpstr>Rohstoffe 40</vt:lpstr>
      <vt:lpstr>Antwort:  Rohstoffe  40</vt:lpstr>
      <vt:lpstr>Rohstoffe  50</vt:lpstr>
      <vt:lpstr>Antwort:  Rohstoffe  50</vt:lpstr>
      <vt:lpstr>Rohstoffe  60</vt:lpstr>
      <vt:lpstr>Rohstoffe  70</vt:lpstr>
      <vt:lpstr>Antwort:  Rohstoffe  70</vt:lpstr>
      <vt:lpstr>Rohstoffe  80</vt:lpstr>
      <vt:lpstr>Rohstoffe  80</vt:lpstr>
      <vt:lpstr>Antwort:  Rohstoffe  80</vt:lpstr>
      <vt:lpstr>Bevölkerung  10</vt:lpstr>
      <vt:lpstr>Antwort:  Bevölkerung  10</vt:lpstr>
      <vt:lpstr>Bevölkerung  20</vt:lpstr>
      <vt:lpstr>Bevölkerung  20</vt:lpstr>
      <vt:lpstr>Antwort:  Bevölkerung  20</vt:lpstr>
      <vt:lpstr>Bevölkerung  30</vt:lpstr>
      <vt:lpstr>Antwort: Bevölkerung  30</vt:lpstr>
      <vt:lpstr>Bevölkerung  40</vt:lpstr>
      <vt:lpstr>Bevölkerung  40</vt:lpstr>
      <vt:lpstr>Antwort:  Bevölkerung  40</vt:lpstr>
      <vt:lpstr>Bevölkerung  50</vt:lpstr>
      <vt:lpstr>Antwort:  Bevölkerung  50</vt:lpstr>
      <vt:lpstr>Bevölkerung  60</vt:lpstr>
      <vt:lpstr>Bevölkerung  70</vt:lpstr>
      <vt:lpstr>Antwort:  Bevölkerung  70</vt:lpstr>
      <vt:lpstr>Bevölkerung  80</vt:lpstr>
      <vt:lpstr>Antwort:  Bevölkerung  80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große Preis</dc:title>
  <dc:creator>Gabi</dc:creator>
  <cp:lastModifiedBy>Gabi</cp:lastModifiedBy>
  <cp:revision>103</cp:revision>
  <dcterms:created xsi:type="dcterms:W3CDTF">2013-06-02T10:17:44Z</dcterms:created>
  <dcterms:modified xsi:type="dcterms:W3CDTF">2014-06-17T06:34:29Z</dcterms:modified>
</cp:coreProperties>
</file>